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20" r:id="rId1"/>
  </p:sldMasterIdLst>
  <p:sldIdLst>
    <p:sldId id="289" r:id="rId2"/>
    <p:sldId id="256" r:id="rId3"/>
    <p:sldId id="258" r:id="rId4"/>
    <p:sldId id="259" r:id="rId5"/>
    <p:sldId id="260" r:id="rId6"/>
    <p:sldId id="262" r:id="rId7"/>
    <p:sldId id="263" r:id="rId8"/>
    <p:sldId id="264" r:id="rId9"/>
    <p:sldId id="265" r:id="rId10"/>
    <p:sldId id="291" r:id="rId11"/>
    <p:sldId id="266" r:id="rId12"/>
    <p:sldId id="269" r:id="rId13"/>
    <p:sldId id="268" r:id="rId14"/>
    <p:sldId id="292" r:id="rId15"/>
    <p:sldId id="288" r:id="rId16"/>
    <p:sldId id="290"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0000FF"/>
    </p:penClr>
  </p:showPr>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8529" autoAdjust="0"/>
    <p:restoredTop sz="94660"/>
  </p:normalViewPr>
  <p:slideViewPr>
    <p:cSldViewPr snapToGrid="0">
      <p:cViewPr>
        <p:scale>
          <a:sx n="75" d="100"/>
          <a:sy n="75" d="100"/>
        </p:scale>
        <p:origin x="-396" y="-10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910080" y="359898"/>
            <a:ext cx="9875520" cy="1472184"/>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910080" y="1850064"/>
            <a:ext cx="987552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extLst/>
          </a:lstStyle>
          <a:p>
            <a:fld id="{73AB71B0-9A74-48F4-BE5E-54D4A8CD79F3}" type="datetimeFigureOut">
              <a:rPr lang="en-IN" smtClean="0"/>
              <a:pPr/>
              <a:t>08-06-2022</a:t>
            </a:fld>
            <a:endParaRPr lang="en-IN"/>
          </a:p>
        </p:txBody>
      </p:sp>
      <p:sp>
        <p:nvSpPr>
          <p:cNvPr id="20" name="Footer Placeholder 19"/>
          <p:cNvSpPr>
            <a:spLocks noGrp="1"/>
          </p:cNvSpPr>
          <p:nvPr>
            <p:ph type="ftr" sz="quarter" idx="11"/>
          </p:nvPr>
        </p:nvSpPr>
        <p:spPr/>
        <p:txBody>
          <a:bodyPr/>
          <a:lstStyle>
            <a:extLst/>
          </a:lstStyle>
          <a:p>
            <a:endParaRPr lang="en-IN"/>
          </a:p>
        </p:txBody>
      </p:sp>
      <p:sp>
        <p:nvSpPr>
          <p:cNvPr id="10" name="Slide Number Placeholder 9"/>
          <p:cNvSpPr>
            <a:spLocks noGrp="1"/>
          </p:cNvSpPr>
          <p:nvPr>
            <p:ph type="sldNum" sz="quarter" idx="12"/>
          </p:nvPr>
        </p:nvSpPr>
        <p:spPr/>
        <p:txBody>
          <a:bodyPr/>
          <a:lstStyle>
            <a:extLst/>
          </a:lstStyle>
          <a:p>
            <a:fld id="{C44441BC-4C7C-414A-A6E9-0C8B8294AD4E}" type="slidenum">
              <a:rPr lang="en-IN" smtClean="0"/>
              <a:pPr/>
              <a:t>‹#›</a:t>
            </a:fld>
            <a:endParaRPr lang="en-IN"/>
          </a:p>
        </p:txBody>
      </p:sp>
      <p:sp>
        <p:nvSpPr>
          <p:cNvPr id="8" name="Oval 7"/>
          <p:cNvSpPr/>
          <p:nvPr/>
        </p:nvSpPr>
        <p:spPr>
          <a:xfrm>
            <a:off x="1228577" y="1413802"/>
            <a:ext cx="280416"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1542901" y="1345016"/>
            <a:ext cx="85344"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73AB71B0-9A74-48F4-BE5E-54D4A8CD79F3}" type="datetimeFigureOut">
              <a:rPr lang="en-IN" smtClean="0"/>
              <a:pPr/>
              <a:t>08-06-2022</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C44441BC-4C7C-414A-A6E9-0C8B8294AD4E}"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4000" y="274640"/>
            <a:ext cx="24384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524000" y="274641"/>
            <a:ext cx="7416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73AB71B0-9A74-48F4-BE5E-54D4A8CD79F3}" type="datetimeFigureOut">
              <a:rPr lang="en-IN" smtClean="0"/>
              <a:pPr/>
              <a:t>08-06-2022</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C44441BC-4C7C-414A-A6E9-0C8B8294AD4E}"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73AB71B0-9A74-48F4-BE5E-54D4A8CD79F3}" type="datetimeFigureOut">
              <a:rPr lang="en-IN" smtClean="0"/>
              <a:pPr/>
              <a:t>08-06-2022</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C44441BC-4C7C-414A-A6E9-0C8B8294AD4E}"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043853" y="-54"/>
            <a:ext cx="9144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3437856" y="2600325"/>
            <a:ext cx="8534400" cy="2286000"/>
          </a:xfrm>
        </p:spPr>
        <p:txBody>
          <a:bodyPr anchor="t"/>
          <a:lstStyle>
            <a:lvl1pPr algn="l">
              <a:lnSpc>
                <a:spcPts val="4500"/>
              </a:lnSpc>
              <a:buNone/>
              <a:defRPr sz="4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437856" y="1066800"/>
            <a:ext cx="85344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73AB71B0-9A74-48F4-BE5E-54D4A8CD79F3}" type="datetimeFigureOut">
              <a:rPr lang="en-IN" smtClean="0"/>
              <a:pPr/>
              <a:t>08-06-2022</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C44441BC-4C7C-414A-A6E9-0C8B8294AD4E}" type="slidenum">
              <a:rPr lang="en-IN" smtClean="0"/>
              <a:pPr/>
              <a:t>‹#›</a:t>
            </a:fld>
            <a:endParaRPr lang="en-IN"/>
          </a:p>
        </p:txBody>
      </p:sp>
      <p:sp>
        <p:nvSpPr>
          <p:cNvPr id="10" name="Rectangle 9"/>
          <p:cNvSpPr/>
          <p:nvPr/>
        </p:nvSpPr>
        <p:spPr bwMode="invGray">
          <a:xfrm>
            <a:off x="3048000" y="0"/>
            <a:ext cx="1016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2896428" y="2814656"/>
            <a:ext cx="280416"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3210752" y="2745870"/>
            <a:ext cx="85344"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914144" y="274320"/>
            <a:ext cx="9997440"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1914144" y="1524000"/>
            <a:ext cx="48768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7034784" y="1524000"/>
            <a:ext cx="48768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73AB71B0-9A74-48F4-BE5E-54D4A8CD79F3}" type="datetimeFigureOut">
              <a:rPr lang="en-IN" smtClean="0"/>
              <a:pPr/>
              <a:t>08-06-2022</a:t>
            </a:fld>
            <a:endParaRPr lang="en-IN"/>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C44441BC-4C7C-414A-A6E9-0C8B8294AD4E}"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5160336"/>
            <a:ext cx="10972800" cy="114300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328278"/>
            <a:ext cx="536448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217920" y="328278"/>
            <a:ext cx="536448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969336"/>
            <a:ext cx="536448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217920" y="969336"/>
            <a:ext cx="536448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73AB71B0-9A74-48F4-BE5E-54D4A8CD79F3}" type="datetimeFigureOut">
              <a:rPr lang="en-IN" smtClean="0"/>
              <a:pPr/>
              <a:t>08-06-2022</a:t>
            </a:fld>
            <a:endParaRPr lang="en-IN"/>
          </a:p>
        </p:txBody>
      </p:sp>
      <p:sp>
        <p:nvSpPr>
          <p:cNvPr id="8" name="Footer Placeholder 7"/>
          <p:cNvSpPr>
            <a:spLocks noGrp="1"/>
          </p:cNvSpPr>
          <p:nvPr>
            <p:ph type="ftr" sz="quarter" idx="11"/>
          </p:nvPr>
        </p:nvSpPr>
        <p:spPr/>
        <p:txBody>
          <a:bodyPr/>
          <a:lstStyle>
            <a:extLst/>
          </a:lstStyle>
          <a:p>
            <a:endParaRPr lang="en-IN"/>
          </a:p>
        </p:txBody>
      </p:sp>
      <p:sp>
        <p:nvSpPr>
          <p:cNvPr id="9" name="Slide Number Placeholder 8"/>
          <p:cNvSpPr>
            <a:spLocks noGrp="1"/>
          </p:cNvSpPr>
          <p:nvPr>
            <p:ph type="sldNum" sz="quarter" idx="12"/>
          </p:nvPr>
        </p:nvSpPr>
        <p:spPr/>
        <p:txBody>
          <a:bodyPr/>
          <a:lstStyle>
            <a:extLst/>
          </a:lstStyle>
          <a:p>
            <a:fld id="{C44441BC-4C7C-414A-A6E9-0C8B8294AD4E}"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14144" y="274320"/>
            <a:ext cx="9997440" cy="1143000"/>
          </a:xfrm>
        </p:spPr>
        <p:txBody>
          <a:bodyPr anchor="ct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73AB71B0-9A74-48F4-BE5E-54D4A8CD79F3}" type="datetimeFigureOut">
              <a:rPr lang="en-IN" smtClean="0"/>
              <a:pPr/>
              <a:t>08-06-2022</a:t>
            </a:fld>
            <a:endParaRPr lang="en-IN"/>
          </a:p>
        </p:txBody>
      </p:sp>
      <p:sp>
        <p:nvSpPr>
          <p:cNvPr id="4" name="Footer Placeholder 3"/>
          <p:cNvSpPr>
            <a:spLocks noGrp="1"/>
          </p:cNvSpPr>
          <p:nvPr>
            <p:ph type="ftr" sz="quarter" idx="11"/>
          </p:nvPr>
        </p:nvSpPr>
        <p:spPr/>
        <p:txBody>
          <a:bodyPr/>
          <a:lstStyle>
            <a:extLst/>
          </a:lstStyle>
          <a:p>
            <a:endParaRPr lang="en-IN"/>
          </a:p>
        </p:txBody>
      </p:sp>
      <p:sp>
        <p:nvSpPr>
          <p:cNvPr id="5" name="Slide Number Placeholder 4"/>
          <p:cNvSpPr>
            <a:spLocks noGrp="1"/>
          </p:cNvSpPr>
          <p:nvPr>
            <p:ph type="sldNum" sz="quarter" idx="12"/>
          </p:nvPr>
        </p:nvSpPr>
        <p:spPr/>
        <p:txBody>
          <a:bodyPr/>
          <a:lstStyle>
            <a:extLst/>
          </a:lstStyle>
          <a:p>
            <a:fld id="{C44441BC-4C7C-414A-A6E9-0C8B8294AD4E}"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353312" y="0"/>
            <a:ext cx="10838688"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73AB71B0-9A74-48F4-BE5E-54D4A8CD79F3}" type="datetimeFigureOut">
              <a:rPr lang="en-IN" smtClean="0"/>
              <a:pPr/>
              <a:t>08-06-2022</a:t>
            </a:fld>
            <a:endParaRPr lang="en-IN"/>
          </a:p>
        </p:txBody>
      </p:sp>
      <p:sp>
        <p:nvSpPr>
          <p:cNvPr id="3" name="Footer Placeholder 2"/>
          <p:cNvSpPr>
            <a:spLocks noGrp="1"/>
          </p:cNvSpPr>
          <p:nvPr>
            <p:ph type="ftr" sz="quarter" idx="11"/>
          </p:nvPr>
        </p:nvSpPr>
        <p:spPr/>
        <p:txBody>
          <a:bodyPr/>
          <a:lstStyle>
            <a:extLst/>
          </a:lstStyle>
          <a:p>
            <a:endParaRPr lang="en-IN"/>
          </a:p>
        </p:txBody>
      </p:sp>
      <p:sp>
        <p:nvSpPr>
          <p:cNvPr id="4" name="Slide Number Placeholder 3"/>
          <p:cNvSpPr>
            <a:spLocks noGrp="1"/>
          </p:cNvSpPr>
          <p:nvPr>
            <p:ph type="sldNum" sz="quarter" idx="12"/>
          </p:nvPr>
        </p:nvSpPr>
        <p:spPr/>
        <p:txBody>
          <a:bodyPr/>
          <a:lstStyle>
            <a:extLst/>
          </a:lstStyle>
          <a:p>
            <a:fld id="{C44441BC-4C7C-414A-A6E9-0C8B8294AD4E}" type="slidenum">
              <a:rPr lang="en-IN" smtClean="0"/>
              <a:pPr/>
              <a:t>‹#›</a:t>
            </a:fld>
            <a:endParaRPr lang="en-IN"/>
          </a:p>
        </p:txBody>
      </p:sp>
      <p:sp>
        <p:nvSpPr>
          <p:cNvPr id="6" name="Rectangle 5"/>
          <p:cNvSpPr/>
          <p:nvPr/>
        </p:nvSpPr>
        <p:spPr bwMode="invGray">
          <a:xfrm>
            <a:off x="1353312" y="-54"/>
            <a:ext cx="97536"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16778"/>
            <a:ext cx="508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609600" y="1406964"/>
            <a:ext cx="508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609600" y="2133601"/>
            <a:ext cx="108712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73AB71B0-9A74-48F4-BE5E-54D4A8CD79F3}" type="datetimeFigureOut">
              <a:rPr lang="en-IN" smtClean="0"/>
              <a:pPr/>
              <a:t>08-06-2022</a:t>
            </a:fld>
            <a:endParaRPr lang="en-IN"/>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C44441BC-4C7C-414A-A6E9-0C8B8294AD4E}"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49195" y="1066800"/>
            <a:ext cx="36576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73AB71B0-9A74-48F4-BE5E-54D4A8CD79F3}" type="datetimeFigureOut">
              <a:rPr lang="en-IN" smtClean="0"/>
              <a:pPr/>
              <a:t>08-06-2022</a:t>
            </a:fld>
            <a:endParaRPr lang="en-IN"/>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C44441BC-4C7C-414A-A6E9-0C8B8294AD4E}" type="slidenum">
              <a:rPr lang="en-IN" smtClean="0"/>
              <a:pPr/>
              <a:t>‹#›</a:t>
            </a:fld>
            <a:endParaRPr lang="en-IN"/>
          </a:p>
        </p:txBody>
      </p:sp>
      <p:sp>
        <p:nvSpPr>
          <p:cNvPr id="8" name="Rectangle 7"/>
          <p:cNvSpPr/>
          <p:nvPr/>
        </p:nvSpPr>
        <p:spPr>
          <a:xfrm>
            <a:off x="1016000" y="1066800"/>
            <a:ext cx="6096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1117600" y="1143004"/>
            <a:ext cx="58928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528967" y="954341"/>
            <a:ext cx="9144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Flowchart: Process 9"/>
          <p:cNvSpPr/>
          <p:nvPr/>
        </p:nvSpPr>
        <p:spPr>
          <a:xfrm rot="2103354" flipH="1">
            <a:off x="6671556" y="936786"/>
            <a:ext cx="865632"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Text Placeholder 3"/>
          <p:cNvSpPr>
            <a:spLocks noGrp="1"/>
          </p:cNvSpPr>
          <p:nvPr>
            <p:ph type="body" sz="half" idx="2"/>
          </p:nvPr>
        </p:nvSpPr>
        <p:spPr>
          <a:xfrm>
            <a:off x="1117600" y="4800600"/>
            <a:ext cx="58928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1087902" y="-815922"/>
            <a:ext cx="2185183"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225089" y="21103"/>
            <a:ext cx="2269588"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Donut 10"/>
          <p:cNvSpPr/>
          <p:nvPr/>
        </p:nvSpPr>
        <p:spPr>
          <a:xfrm rot="2315675">
            <a:off x="243842" y="1055077"/>
            <a:ext cx="1500956"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2" name="Rectangle 11"/>
          <p:cNvSpPr/>
          <p:nvPr/>
        </p:nvSpPr>
        <p:spPr>
          <a:xfrm>
            <a:off x="1350498" y="-54"/>
            <a:ext cx="10841503"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Placeholder 4"/>
          <p:cNvSpPr>
            <a:spLocks noGrp="1"/>
          </p:cNvSpPr>
          <p:nvPr>
            <p:ph type="title"/>
          </p:nvPr>
        </p:nvSpPr>
        <p:spPr>
          <a:xfrm>
            <a:off x="1914144" y="274638"/>
            <a:ext cx="9997440" cy="1143000"/>
          </a:xfrm>
          <a:prstGeom prst="rect">
            <a:avLst/>
          </a:prstGeom>
        </p:spPr>
        <p:txBody>
          <a:bodyPr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914144" y="1447800"/>
            <a:ext cx="9997440" cy="480060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4775200" y="6305550"/>
            <a:ext cx="28448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73AB71B0-9A74-48F4-BE5E-54D4A8CD79F3}" type="datetimeFigureOut">
              <a:rPr lang="en-IN" smtClean="0"/>
              <a:pPr/>
              <a:t>08-06-2022</a:t>
            </a:fld>
            <a:endParaRPr lang="en-IN"/>
          </a:p>
        </p:txBody>
      </p:sp>
      <p:sp>
        <p:nvSpPr>
          <p:cNvPr id="10" name="Footer Placeholder 9"/>
          <p:cNvSpPr>
            <a:spLocks noGrp="1"/>
          </p:cNvSpPr>
          <p:nvPr>
            <p:ph type="ftr" sz="quarter" idx="3"/>
          </p:nvPr>
        </p:nvSpPr>
        <p:spPr>
          <a:xfrm>
            <a:off x="7620000" y="6305550"/>
            <a:ext cx="38608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IN"/>
          </a:p>
        </p:txBody>
      </p:sp>
      <p:sp>
        <p:nvSpPr>
          <p:cNvPr id="22" name="Slide Number Placeholder 21"/>
          <p:cNvSpPr>
            <a:spLocks noGrp="1"/>
          </p:cNvSpPr>
          <p:nvPr>
            <p:ph type="sldNum" sz="quarter" idx="4"/>
          </p:nvPr>
        </p:nvSpPr>
        <p:spPr>
          <a:xfrm>
            <a:off x="11484864" y="6305550"/>
            <a:ext cx="6096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C44441BC-4C7C-414A-A6E9-0C8B8294AD4E}" type="slidenum">
              <a:rPr lang="en-IN" smtClean="0"/>
              <a:pPr/>
              <a:t>‹#›</a:t>
            </a:fld>
            <a:endParaRPr lang="en-IN"/>
          </a:p>
        </p:txBody>
      </p:sp>
      <p:sp>
        <p:nvSpPr>
          <p:cNvPr id="15" name="Rectangle 14"/>
          <p:cNvSpPr/>
          <p:nvPr/>
        </p:nvSpPr>
        <p:spPr bwMode="invGray">
          <a:xfrm>
            <a:off x="1353312" y="-54"/>
            <a:ext cx="97536"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ourism pic hampi.jpg"/>
          <p:cNvPicPr>
            <a:picLocks noChangeAspect="1"/>
          </p:cNvPicPr>
          <p:nvPr/>
        </p:nvPicPr>
        <p:blipFill>
          <a:blip r:embed="rId2" cstate="print"/>
          <a:stretch>
            <a:fillRect/>
          </a:stretch>
        </p:blipFill>
        <p:spPr>
          <a:xfrm rot="781119">
            <a:off x="6891020" y="-279400"/>
            <a:ext cx="5250180" cy="3352800"/>
          </a:xfrm>
          <a:prstGeom prst="rect">
            <a:avLst/>
          </a:prstGeom>
          <a:solidFill>
            <a:srgbClr val="00B050"/>
          </a:solidFill>
          <a:ln>
            <a:noFill/>
          </a:ln>
          <a:effectLst>
            <a:outerShdw blurRad="292100" dist="139700" dir="2700000" algn="tl" rotWithShape="0">
              <a:srgbClr val="333333">
                <a:alpha val="65000"/>
              </a:srgbClr>
            </a:outerShdw>
          </a:effectLst>
        </p:spPr>
      </p:pic>
      <p:pic>
        <p:nvPicPr>
          <p:cNvPr id="11" name="Picture 10" descr="Tourism pic ppl boat.jpg"/>
          <p:cNvPicPr>
            <a:picLocks noChangeAspect="1"/>
          </p:cNvPicPr>
          <p:nvPr/>
        </p:nvPicPr>
        <p:blipFill>
          <a:blip r:embed="rId3"/>
          <a:stretch>
            <a:fillRect/>
          </a:stretch>
        </p:blipFill>
        <p:spPr>
          <a:xfrm rot="411224">
            <a:off x="-1028700" y="3649166"/>
            <a:ext cx="4813300" cy="2932112"/>
          </a:xfrm>
          <a:prstGeom prst="rect">
            <a:avLst/>
          </a:prstGeom>
        </p:spPr>
      </p:pic>
      <p:pic>
        <p:nvPicPr>
          <p:cNvPr id="15" name="Picture 14" descr="Tourism mysore palace.jpg"/>
          <p:cNvPicPr>
            <a:picLocks noChangeAspect="1"/>
          </p:cNvPicPr>
          <p:nvPr/>
        </p:nvPicPr>
        <p:blipFill>
          <a:blip r:embed="rId4"/>
          <a:stretch>
            <a:fillRect/>
          </a:stretch>
        </p:blipFill>
        <p:spPr>
          <a:xfrm rot="21155914">
            <a:off x="7366000" y="3536950"/>
            <a:ext cx="5003800" cy="3168650"/>
          </a:xfrm>
          <a:prstGeom prst="rect">
            <a:avLst/>
          </a:prstGeom>
        </p:spPr>
      </p:pic>
      <p:pic>
        <p:nvPicPr>
          <p:cNvPr id="16" name="Picture 15" descr="Tourism gol ghumat.jpg"/>
          <p:cNvPicPr>
            <a:picLocks noChangeAspect="1"/>
          </p:cNvPicPr>
          <p:nvPr/>
        </p:nvPicPr>
        <p:blipFill>
          <a:blip r:embed="rId5"/>
          <a:stretch>
            <a:fillRect/>
          </a:stretch>
        </p:blipFill>
        <p:spPr>
          <a:xfrm rot="21101999">
            <a:off x="176244" y="-575833"/>
            <a:ext cx="6106184" cy="3886339"/>
          </a:xfrm>
          <a:prstGeom prst="rect">
            <a:avLst/>
          </a:prstGeom>
        </p:spPr>
      </p:pic>
      <p:pic>
        <p:nvPicPr>
          <p:cNvPr id="17" name="Picture 16" descr="Tourism pic boat.jpeg"/>
          <p:cNvPicPr>
            <a:picLocks noChangeAspect="1"/>
          </p:cNvPicPr>
          <p:nvPr/>
        </p:nvPicPr>
        <p:blipFill>
          <a:blip r:embed="rId6"/>
          <a:stretch>
            <a:fillRect/>
          </a:stretch>
        </p:blipFill>
        <p:spPr>
          <a:xfrm rot="20688342">
            <a:off x="3434575" y="2501943"/>
            <a:ext cx="4494037" cy="3068127"/>
          </a:xfrm>
          <a:prstGeom prst="rect">
            <a:avLst/>
          </a:prstGeom>
        </p:spPr>
      </p:pic>
    </p:spTree>
  </p:cSld>
  <p:clrMapOvr>
    <a:masterClrMapping/>
  </p:clrMapOvr>
  <p:transition spd="slow">
    <p:wedg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4300" y="0"/>
            <a:ext cx="10527284" cy="711200"/>
          </a:xfrm>
        </p:spPr>
        <p:txBody>
          <a:bodyPr>
            <a:normAutofit fontScale="90000"/>
          </a:bodyPr>
          <a:lstStyle/>
          <a:p>
            <a:r>
              <a:rPr lang="en-US" dirty="0" smtClean="0"/>
              <a:t>CRUD Operations</a:t>
            </a:r>
            <a:endParaRPr lang="en-US" dirty="0"/>
          </a:p>
        </p:txBody>
      </p:sp>
      <p:sp>
        <p:nvSpPr>
          <p:cNvPr id="3" name="Content Placeholder 2"/>
          <p:cNvSpPr>
            <a:spLocks noGrp="1"/>
          </p:cNvSpPr>
          <p:nvPr>
            <p:ph idx="1"/>
          </p:nvPr>
        </p:nvSpPr>
        <p:spPr>
          <a:xfrm>
            <a:off x="1219200" y="635000"/>
            <a:ext cx="10692384" cy="6223000"/>
          </a:xfrm>
        </p:spPr>
        <p:txBody>
          <a:bodyPr>
            <a:normAutofit lnSpcReduction="10000"/>
          </a:bodyPr>
          <a:lstStyle/>
          <a:p>
            <a:r>
              <a:rPr lang="en-US" sz="2400" dirty="0" smtClean="0"/>
              <a:t>CRUD stands for Create, Read/Retrieve, Update and Delete, these are four basic operations that we have performed on persistence storage. It is data oriented  and the standardized use of HTTP methods.</a:t>
            </a:r>
          </a:p>
          <a:p>
            <a:r>
              <a:rPr lang="en-US" sz="2400" dirty="0" smtClean="0"/>
              <a:t>Standard CRUD Operations are as follows:</a:t>
            </a:r>
          </a:p>
          <a:p>
            <a:pPr>
              <a:buNone/>
            </a:pPr>
            <a:r>
              <a:rPr lang="en-US" sz="2400" dirty="0" smtClean="0"/>
              <a:t>           POST      : Creating a new resource</a:t>
            </a:r>
          </a:p>
          <a:p>
            <a:pPr>
              <a:buNone/>
            </a:pPr>
            <a:r>
              <a:rPr lang="en-US" sz="2400" dirty="0" smtClean="0"/>
              <a:t>           GET        : Read/Retrieve a resource</a:t>
            </a:r>
          </a:p>
          <a:p>
            <a:pPr>
              <a:buNone/>
            </a:pPr>
            <a:r>
              <a:rPr lang="en-US" sz="2400" dirty="0" smtClean="0"/>
              <a:t>           PUT	     : Update an existing resource</a:t>
            </a:r>
          </a:p>
          <a:p>
            <a:pPr>
              <a:buNone/>
            </a:pPr>
            <a:r>
              <a:rPr lang="en-US" sz="2400" dirty="0" smtClean="0"/>
              <a:t>           DELETE   : Delete an existing resource</a:t>
            </a:r>
          </a:p>
          <a:p>
            <a:pPr>
              <a:buNone/>
            </a:pPr>
            <a:r>
              <a:rPr lang="en-US" sz="2800" dirty="0" smtClean="0"/>
              <a:t>As name suggests,</a:t>
            </a:r>
          </a:p>
          <a:p>
            <a:pPr>
              <a:buFont typeface="Wingdings" pitchFamily="2" charset="2"/>
              <a:buChar char="Ø"/>
            </a:pPr>
            <a:r>
              <a:rPr lang="en-US" sz="2400" dirty="0" smtClean="0"/>
              <a:t>CREATE Operation: It perform insert statement to create a new record.</a:t>
            </a:r>
          </a:p>
          <a:p>
            <a:pPr>
              <a:buFont typeface="Wingdings" pitchFamily="2" charset="2"/>
              <a:buChar char="Ø"/>
            </a:pPr>
            <a:r>
              <a:rPr lang="en-US" sz="2400" dirty="0" smtClean="0"/>
              <a:t>READ Operation: It reads table records based on the input parameter.</a:t>
            </a:r>
          </a:p>
          <a:p>
            <a:pPr>
              <a:buFont typeface="Wingdings" pitchFamily="2" charset="2"/>
              <a:buChar char="Ø"/>
            </a:pPr>
            <a:r>
              <a:rPr lang="en-US" sz="2400" dirty="0" smtClean="0"/>
              <a:t>UPDATE Operation: It executes an update statement on the table based on input parameter.</a:t>
            </a:r>
          </a:p>
          <a:p>
            <a:pPr>
              <a:buFont typeface="Wingdings" pitchFamily="2" charset="2"/>
              <a:buChar char="Ø"/>
            </a:pPr>
            <a:r>
              <a:rPr lang="en-US" sz="2400" dirty="0" smtClean="0"/>
              <a:t>DELETE Operation: It deletes a specified row in the table based on input parameter</a:t>
            </a:r>
          </a:p>
          <a:p>
            <a:pPr>
              <a:buFont typeface="Wingdings" pitchFamily="2" charset="2"/>
              <a:buChar char="Ø"/>
            </a:pPr>
            <a:endParaRPr lang="en-US" sz="2800" dirty="0" smtClean="0"/>
          </a:p>
          <a:p>
            <a:pPr>
              <a:buFont typeface="Wingdings" pitchFamily="2" charset="2"/>
              <a:buChar char="Ø"/>
            </a:pPr>
            <a:endParaRPr lang="en-US" sz="2800" dirty="0" smtClean="0"/>
          </a:p>
          <a:p>
            <a:pPr>
              <a:buFont typeface="Wingdings" pitchFamily="2" charset="2"/>
              <a:buChar char="Ø"/>
            </a:pPr>
            <a:endParaRPr lang="en-US" sz="2800" dirty="0" smtClean="0"/>
          </a:p>
          <a:p>
            <a:pPr>
              <a:buFont typeface="Wingdings" pitchFamily="2" charset="2"/>
              <a:buChar char="Ø"/>
            </a:pPr>
            <a:endParaRPr lang="en-US" sz="2800" dirty="0" smtClean="0"/>
          </a:p>
          <a:p>
            <a:endParaRPr lang="en-US" sz="2800" dirty="0" smtClean="0"/>
          </a:p>
          <a:p>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76F743-D37B-F58E-EE16-4D2B7A21285C}"/>
              </a:ext>
            </a:extLst>
          </p:cNvPr>
          <p:cNvSpPr>
            <a:spLocks noGrp="1"/>
          </p:cNvSpPr>
          <p:nvPr>
            <p:ph type="title"/>
          </p:nvPr>
        </p:nvSpPr>
        <p:spPr>
          <a:xfrm>
            <a:off x="1966828" y="318473"/>
            <a:ext cx="9386977" cy="1325563"/>
          </a:xfrm>
        </p:spPr>
        <p:txBody>
          <a:bodyPr>
            <a:normAutofit/>
          </a:bodyPr>
          <a:lstStyle/>
          <a:p>
            <a:r>
              <a:rPr lang="en-IN" sz="4000" b="1" dirty="0">
                <a:latin typeface="Times New Roman" panose="02020603050405020304" pitchFamily="18" charset="0"/>
                <a:cs typeface="Times New Roman" panose="02020603050405020304" pitchFamily="18" charset="0"/>
              </a:rPr>
              <a:t>Annotation</a:t>
            </a:r>
            <a:r>
              <a:rPr lang="en-IN" sz="4000" dirty="0">
                <a:latin typeface="Times New Roman" panose="02020603050405020304" pitchFamily="18" charset="0"/>
                <a:cs typeface="Times New Roman" panose="02020603050405020304" pitchFamily="18" charset="0"/>
              </a:rPr>
              <a:t/>
            </a:r>
            <a:br>
              <a:rPr lang="en-IN" sz="4000" dirty="0">
                <a:latin typeface="Times New Roman" panose="02020603050405020304" pitchFamily="18" charset="0"/>
                <a:cs typeface="Times New Roman" panose="02020603050405020304" pitchFamily="18" charset="0"/>
              </a:rPr>
            </a:br>
            <a:endParaRPr lang="en-IN" sz="4000" dirty="0"/>
          </a:p>
        </p:txBody>
      </p:sp>
      <p:sp>
        <p:nvSpPr>
          <p:cNvPr id="3" name="Content Placeholder 2">
            <a:extLst>
              <a:ext uri="{FF2B5EF4-FFF2-40B4-BE49-F238E27FC236}">
                <a16:creationId xmlns="" xmlns:a16="http://schemas.microsoft.com/office/drawing/2014/main" id="{440E0B39-A648-502B-7C2E-4DA3DEE34EEB}"/>
              </a:ext>
            </a:extLst>
          </p:cNvPr>
          <p:cNvSpPr>
            <a:spLocks noGrp="1"/>
          </p:cNvSpPr>
          <p:nvPr>
            <p:ph idx="1"/>
          </p:nvPr>
        </p:nvSpPr>
        <p:spPr>
          <a:xfrm>
            <a:off x="1422400" y="1253331"/>
            <a:ext cx="10568317" cy="5464710"/>
          </a:xfrm>
        </p:spPr>
        <p:txBody>
          <a:bodyPr>
            <a:normAutofit/>
          </a:bodyPr>
          <a:lstStyle/>
          <a:p>
            <a:pPr marL="0" indent="0" algn="just">
              <a:buNone/>
            </a:pPr>
            <a:r>
              <a:rPr lang="en-US" sz="2800" b="1" i="0" dirty="0">
                <a:effectLst/>
                <a:latin typeface="Times New Roman" panose="02020603050405020304" pitchFamily="18" charset="0"/>
                <a:cs typeface="Times New Roman" panose="02020603050405020304" pitchFamily="18" charset="0"/>
              </a:rPr>
              <a:t>1. @Entity : </a:t>
            </a:r>
            <a:r>
              <a:rPr lang="en-US" sz="2800" dirty="0">
                <a:latin typeface="Times New Roman" panose="02020603050405020304" pitchFamily="18" charset="0"/>
                <a:cs typeface="Times New Roman" panose="02020603050405020304" pitchFamily="18" charset="0"/>
              </a:rPr>
              <a:t>It </a:t>
            </a:r>
            <a:r>
              <a:rPr lang="en-US" sz="2800" b="0" i="0" dirty="0">
                <a:effectLst/>
                <a:latin typeface="Times New Roman" panose="02020603050405020304" pitchFamily="18" charset="0"/>
                <a:cs typeface="Times New Roman" panose="02020603050405020304" pitchFamily="18" charset="0"/>
              </a:rPr>
              <a:t>specifies that the</a:t>
            </a:r>
            <a:r>
              <a:rPr lang="en-US" sz="2800" b="1" i="0" dirty="0">
                <a:effectLst/>
                <a:latin typeface="Times New Roman" panose="02020603050405020304" pitchFamily="18" charset="0"/>
                <a:cs typeface="Times New Roman" panose="02020603050405020304" pitchFamily="18" charset="0"/>
              </a:rPr>
              <a:t> </a:t>
            </a:r>
            <a:r>
              <a:rPr lang="en-US" sz="2800" i="0" dirty="0">
                <a:effectLst/>
                <a:latin typeface="Times New Roman" panose="02020603050405020304" pitchFamily="18" charset="0"/>
                <a:cs typeface="Times New Roman" panose="02020603050405020304" pitchFamily="18" charset="0"/>
              </a:rPr>
              <a:t>class is an entity and is mapped to</a:t>
            </a:r>
            <a:r>
              <a:rPr lang="en-US" sz="2800" b="1" i="0" dirty="0">
                <a:effectLst/>
                <a:latin typeface="Times New Roman" panose="02020603050405020304" pitchFamily="18" charset="0"/>
                <a:cs typeface="Times New Roman" panose="02020603050405020304" pitchFamily="18" charset="0"/>
              </a:rPr>
              <a:t> </a:t>
            </a:r>
            <a:r>
              <a:rPr lang="en-US" sz="2800" i="0" dirty="0">
                <a:effectLst/>
                <a:latin typeface="Times New Roman" panose="02020603050405020304" pitchFamily="18" charset="0"/>
                <a:cs typeface="Times New Roman" panose="02020603050405020304" pitchFamily="18" charset="0"/>
              </a:rPr>
              <a:t>a</a:t>
            </a:r>
            <a:r>
              <a:rPr lang="en-US" sz="2800" b="1" i="0" dirty="0">
                <a:effectLst/>
                <a:latin typeface="Times New Roman" panose="02020603050405020304" pitchFamily="18" charset="0"/>
                <a:cs typeface="Times New Roman" panose="02020603050405020304" pitchFamily="18" charset="0"/>
              </a:rPr>
              <a:t> </a:t>
            </a:r>
            <a:r>
              <a:rPr lang="en-US" sz="2800" b="1" i="0" dirty="0" smtClean="0">
                <a:effectLst/>
                <a:latin typeface="Times New Roman" panose="02020603050405020304" pitchFamily="18" charset="0"/>
                <a:cs typeface="Times New Roman" panose="02020603050405020304" pitchFamily="18" charset="0"/>
              </a:rPr>
              <a:t>  </a:t>
            </a:r>
            <a:r>
              <a:rPr lang="en-US" sz="2800" i="0" dirty="0" smtClean="0">
                <a:effectLst/>
                <a:latin typeface="Times New Roman" panose="02020603050405020304" pitchFamily="18" charset="0"/>
                <a:cs typeface="Times New Roman" panose="02020603050405020304" pitchFamily="18" charset="0"/>
              </a:rPr>
              <a:t>database </a:t>
            </a:r>
            <a:r>
              <a:rPr lang="en-US" sz="2800" i="0" dirty="0">
                <a:effectLst/>
                <a:latin typeface="Times New Roman" panose="02020603050405020304" pitchFamily="18" charset="0"/>
                <a:cs typeface="Times New Roman" panose="02020603050405020304" pitchFamily="18" charset="0"/>
              </a:rPr>
              <a:t>table</a:t>
            </a:r>
            <a:r>
              <a:rPr lang="en-US" sz="2800" b="0" i="0" dirty="0">
                <a:effectLst/>
                <a:latin typeface="Times New Roman" panose="02020603050405020304" pitchFamily="18" charset="0"/>
                <a:cs typeface="Times New Roman" panose="02020603050405020304" pitchFamily="18" charset="0"/>
              </a:rPr>
              <a:t>.</a:t>
            </a:r>
          </a:p>
          <a:p>
            <a:pPr marL="0" indent="0" algn="just">
              <a:buNone/>
            </a:pPr>
            <a:r>
              <a:rPr lang="en-US" sz="2800" b="1" dirty="0">
                <a:latin typeface="Times New Roman" panose="02020603050405020304" pitchFamily="18" charset="0"/>
                <a:cs typeface="Times New Roman" panose="02020603050405020304" pitchFamily="18" charset="0"/>
              </a:rPr>
              <a:t>2. @Table :</a:t>
            </a:r>
            <a:r>
              <a:rPr lang="en-US" sz="2800" dirty="0">
                <a:latin typeface="Times New Roman" panose="02020603050405020304" pitchFamily="18" charset="0"/>
                <a:cs typeface="Times New Roman" panose="02020603050405020304" pitchFamily="18" charset="0"/>
              </a:rPr>
              <a:t> It specifies the name of the database table to be use for </a:t>
            </a:r>
            <a:r>
              <a:rPr lang="en-US" sz="2800" dirty="0" smtClean="0">
                <a:latin typeface="Times New Roman" panose="02020603050405020304" pitchFamily="18" charset="0"/>
                <a:cs typeface="Times New Roman" panose="02020603050405020304" pitchFamily="18" charset="0"/>
              </a:rPr>
              <a:t> mapping</a:t>
            </a:r>
            <a:r>
              <a:rPr lang="en-US" sz="2800" dirty="0">
                <a:latin typeface="Times New Roman" panose="02020603050405020304" pitchFamily="18" charset="0"/>
                <a:cs typeface="Times New Roman" panose="02020603050405020304" pitchFamily="18" charset="0"/>
              </a:rPr>
              <a:t>.</a:t>
            </a:r>
            <a:endParaRPr lang="en-US" sz="2800" b="0" i="0" dirty="0">
              <a:effectLst/>
              <a:latin typeface="Times New Roman" panose="02020603050405020304" pitchFamily="18" charset="0"/>
              <a:cs typeface="Times New Roman" panose="02020603050405020304" pitchFamily="18" charset="0"/>
            </a:endParaRPr>
          </a:p>
          <a:p>
            <a:pPr marL="0" indent="0">
              <a:buNone/>
            </a:pPr>
            <a:r>
              <a:rPr lang="en-US" sz="2800" b="1" i="0" dirty="0">
                <a:effectLst/>
                <a:latin typeface="Times New Roman" panose="02020603050405020304" pitchFamily="18" charset="0"/>
                <a:cs typeface="Times New Roman" panose="02020603050405020304" pitchFamily="18" charset="0"/>
              </a:rPr>
              <a:t>3. @Id : </a:t>
            </a:r>
            <a:r>
              <a:rPr lang="en-US" sz="2800" b="0" i="0" dirty="0">
                <a:effectLst/>
                <a:latin typeface="Times New Roman" panose="02020603050405020304" pitchFamily="18" charset="0"/>
                <a:cs typeface="Times New Roman" panose="02020603050405020304" pitchFamily="18" charset="0"/>
              </a:rPr>
              <a:t>It specific variable primary key of the database.</a:t>
            </a:r>
          </a:p>
          <a:p>
            <a:pPr marL="0" indent="0" algn="just">
              <a:buNone/>
            </a:pPr>
            <a:r>
              <a:rPr lang="en-US" sz="2800" b="1" i="0" dirty="0">
                <a:effectLst/>
                <a:latin typeface="Times New Roman" panose="02020603050405020304" pitchFamily="18" charset="0"/>
                <a:cs typeface="Times New Roman" panose="02020603050405020304" pitchFamily="18" charset="0"/>
              </a:rPr>
              <a:t>4. @NotNull : </a:t>
            </a:r>
            <a:r>
              <a:rPr lang="en-US" sz="2800" i="0" dirty="0">
                <a:effectLst/>
                <a:latin typeface="Times New Roman" panose="02020603050405020304" pitchFamily="18" charset="0"/>
                <a:cs typeface="Times New Roman" panose="02020603050405020304" pitchFamily="18" charset="0"/>
              </a:rPr>
              <a:t>Content is not null on the table.</a:t>
            </a:r>
          </a:p>
          <a:p>
            <a:pPr marL="0" indent="0" algn="just">
              <a:buNone/>
            </a:pPr>
            <a:r>
              <a:rPr lang="en-US" sz="2800" b="1" dirty="0">
                <a:latin typeface="Times New Roman" panose="02020603050405020304" pitchFamily="18" charset="0"/>
                <a:cs typeface="Times New Roman" panose="02020603050405020304" pitchFamily="18" charset="0"/>
              </a:rPr>
              <a:t>5. @NotBlank : </a:t>
            </a:r>
            <a:r>
              <a:rPr lang="en-US" sz="2800" dirty="0">
                <a:latin typeface="Times New Roman" panose="02020603050405020304" pitchFamily="18" charset="0"/>
                <a:cs typeface="Times New Roman" panose="02020603050405020304" pitchFamily="18" charset="0"/>
              </a:rPr>
              <a:t>Used  to context is not empty on the table.</a:t>
            </a:r>
          </a:p>
          <a:p>
            <a:pPr marL="0" indent="0" algn="just">
              <a:buNone/>
            </a:pPr>
            <a:r>
              <a:rPr lang="en-US" sz="2800" b="1" i="0" dirty="0">
                <a:effectLst/>
                <a:latin typeface="Times New Roman" panose="02020603050405020304" pitchFamily="18" charset="0"/>
                <a:cs typeface="Times New Roman" panose="02020603050405020304" pitchFamily="18" charset="0"/>
              </a:rPr>
              <a:t>6. @Length : </a:t>
            </a:r>
            <a:r>
              <a:rPr lang="en-US" sz="2800" i="0" dirty="0">
                <a:effectLst/>
                <a:latin typeface="Times New Roman" panose="02020603050405020304" pitchFamily="18" charset="0"/>
                <a:cs typeface="Times New Roman" panose="02020603050405020304" pitchFamily="18" charset="0"/>
              </a:rPr>
              <a:t>Used to specify the length of content placed on the table.</a:t>
            </a:r>
          </a:p>
          <a:p>
            <a:pPr marL="0" indent="0" algn="just">
              <a:buNone/>
            </a:pPr>
            <a:r>
              <a:rPr lang="en-US" sz="2800" b="1" dirty="0">
                <a:latin typeface="Times New Roman" panose="02020603050405020304" pitchFamily="18" charset="0"/>
                <a:cs typeface="Times New Roman" panose="02020603050405020304" pitchFamily="18" charset="0"/>
              </a:rPr>
              <a:t>7. @Service :</a:t>
            </a:r>
            <a:r>
              <a:rPr lang="en-US" sz="2800" dirty="0">
                <a:latin typeface="Times New Roman" panose="02020603050405020304" pitchFamily="18" charset="0"/>
                <a:cs typeface="Times New Roman" panose="02020603050405020304" pitchFamily="18" charset="0"/>
              </a:rPr>
              <a:t> We mark beans with @Service to indicate that they're holding the business logic</a:t>
            </a:r>
            <a:r>
              <a:rPr lang="en-US" sz="2800" dirty="0" smtClean="0">
                <a:latin typeface="Times New Roman" panose="02020603050405020304" pitchFamily="18" charset="0"/>
                <a:cs typeface="Times New Roman" panose="02020603050405020304" pitchFamily="18" charset="0"/>
              </a:rPr>
              <a:t>.</a:t>
            </a:r>
            <a:endParaRPr lang="en-US" sz="2800" b="0" i="0" dirty="0">
              <a:effectLst/>
              <a:latin typeface="Times New Roman" panose="02020603050405020304" pitchFamily="18" charset="0"/>
              <a:cs typeface="Times New Roman" panose="02020603050405020304" pitchFamily="18" charset="0"/>
            </a:endParaRPr>
          </a:p>
          <a:p>
            <a:pPr algn="just"/>
            <a:endParaRPr lang="en-US" sz="2800" b="0" i="0" dirty="0">
              <a:effectLst/>
              <a:latin typeface="Times New Roman" panose="02020603050405020304" pitchFamily="18" charset="0"/>
              <a:cs typeface="Times New Roman" panose="02020603050405020304" pitchFamily="18" charset="0"/>
            </a:endParaRPr>
          </a:p>
          <a:p>
            <a:pPr marL="0" indent="0" algn="just">
              <a:buNone/>
            </a:pPr>
            <a:endParaRPr lang="en-US" sz="2800" b="0" i="0" dirty="0">
              <a:effectLst/>
              <a:latin typeface="Times New Roman" panose="02020603050405020304" pitchFamily="18" charset="0"/>
              <a:cs typeface="Times New Roman" panose="02020603050405020304" pitchFamily="18" charset="0"/>
            </a:endParaRPr>
          </a:p>
          <a:p>
            <a:pPr marL="0" indent="0" algn="just">
              <a:buNone/>
            </a:pPr>
            <a:endParaRPr lang="en-IN" sz="2800" dirty="0"/>
          </a:p>
        </p:txBody>
      </p:sp>
    </p:spTree>
    <p:extLst>
      <p:ext uri="{BB962C8B-B14F-4D97-AF65-F5344CB8AC3E}">
        <p14:creationId xmlns="" xmlns:p14="http://schemas.microsoft.com/office/powerpoint/2010/main" val="496548048"/>
      </p:ext>
    </p:extLst>
  </p:cSld>
  <p:clrMapOvr>
    <a:masterClrMapping/>
  </p:clrMapOvr>
  <p:transition>
    <p:pull dir="l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F7DAF51-7DE6-B34D-0FB4-3F84DF3FA092}"/>
              </a:ext>
            </a:extLst>
          </p:cNvPr>
          <p:cNvSpPr>
            <a:spLocks noGrp="1"/>
          </p:cNvSpPr>
          <p:nvPr>
            <p:ph idx="1"/>
          </p:nvPr>
        </p:nvSpPr>
        <p:spPr>
          <a:xfrm>
            <a:off x="1561385" y="198409"/>
            <a:ext cx="10455215" cy="6127746"/>
          </a:xfrm>
        </p:spPr>
        <p:txBody>
          <a:bodyPr>
            <a:noAutofit/>
          </a:bodyPr>
          <a:lstStyle/>
          <a:p>
            <a:pPr marL="0" indent="0" algn="just">
              <a:buNone/>
            </a:pPr>
            <a:r>
              <a:rPr lang="en-US" sz="2800" b="1" dirty="0" smtClean="0">
                <a:latin typeface="Times New Roman" panose="02020603050405020304" pitchFamily="18" charset="0"/>
                <a:cs typeface="Times New Roman" panose="02020603050405020304" pitchFamily="18" charset="0"/>
              </a:rPr>
              <a:t>8.@Repository :</a:t>
            </a:r>
            <a:r>
              <a:rPr lang="en-US" sz="2800" dirty="0" smtClean="0"/>
              <a:t> </a:t>
            </a:r>
            <a:r>
              <a:rPr lang="en-US" sz="2800" dirty="0" smtClean="0">
                <a:latin typeface="Times New Roman" panose="02020603050405020304" pitchFamily="18" charset="0"/>
                <a:cs typeface="Times New Roman" panose="02020603050405020304" pitchFamily="18" charset="0"/>
              </a:rPr>
              <a:t>It is used to access the database directly.</a:t>
            </a:r>
          </a:p>
          <a:p>
            <a:pPr marL="0" indent="0" algn="just">
              <a:buNone/>
            </a:pPr>
            <a:r>
              <a:rPr lang="en-IN" sz="2800" b="1" dirty="0" smtClean="0">
                <a:latin typeface="Times New Roman" panose="02020603050405020304" pitchFamily="18" charset="0"/>
                <a:cs typeface="Times New Roman" panose="02020603050405020304" pitchFamily="18" charset="0"/>
              </a:rPr>
              <a:t>9</a:t>
            </a:r>
            <a:r>
              <a:rPr lang="en-IN" sz="2800" b="1" dirty="0">
                <a:latin typeface="Times New Roman" panose="02020603050405020304" pitchFamily="18" charset="0"/>
                <a:cs typeface="Times New Roman" panose="02020603050405020304" pitchFamily="18" charset="0"/>
              </a:rPr>
              <a:t>.@Autowired :</a:t>
            </a:r>
            <a:r>
              <a:rPr lang="en-US" sz="2800" dirty="0"/>
              <a:t> </a:t>
            </a:r>
            <a:r>
              <a:rPr lang="en-US" sz="2800" dirty="0">
                <a:latin typeface="Times New Roman" panose="02020603050405020304" pitchFamily="18" charset="0"/>
                <a:cs typeface="Times New Roman" panose="02020603050405020304" pitchFamily="18" charset="0"/>
              </a:rPr>
              <a:t>The spring framework enables automatic dependency injection. </a:t>
            </a:r>
          </a:p>
          <a:p>
            <a:pPr marL="0" indent="0" algn="just">
              <a:buNone/>
            </a:pPr>
            <a:r>
              <a:rPr lang="en-US" sz="2800" b="1" dirty="0" smtClean="0">
                <a:latin typeface="Times New Roman" panose="02020603050405020304" pitchFamily="18" charset="0"/>
                <a:cs typeface="Times New Roman" panose="02020603050405020304" pitchFamily="18" charset="0"/>
              </a:rPr>
              <a:t>10</a:t>
            </a:r>
            <a:r>
              <a:rPr lang="en-US" sz="2800" b="1" dirty="0">
                <a:latin typeface="Times New Roman" panose="02020603050405020304" pitchFamily="18" charset="0"/>
                <a:cs typeface="Times New Roman" panose="02020603050405020304" pitchFamily="18" charset="0"/>
              </a:rPr>
              <a:t>.@RestController :</a:t>
            </a:r>
            <a:r>
              <a:rPr lang="en-US" sz="2800" dirty="0">
                <a:latin typeface="Times New Roman" panose="02020603050405020304" pitchFamily="18" charset="0"/>
                <a:cs typeface="Times New Roman" panose="02020603050405020304" pitchFamily="18" charset="0"/>
              </a:rPr>
              <a:t> It is used at the class level and allows the class to handle the requests made by the client.</a:t>
            </a:r>
          </a:p>
          <a:p>
            <a:pPr marL="0" indent="0" algn="just">
              <a:buNone/>
            </a:pPr>
            <a:r>
              <a:rPr lang="en-US" sz="2800" b="1" dirty="0" smtClean="0">
                <a:latin typeface="Times New Roman" panose="02020603050405020304" pitchFamily="18" charset="0"/>
                <a:cs typeface="Times New Roman" panose="02020603050405020304" pitchFamily="18" charset="0"/>
              </a:rPr>
              <a:t>11</a:t>
            </a:r>
            <a:r>
              <a:rPr lang="en-US" sz="2800" b="1" dirty="0">
                <a:latin typeface="Times New Roman" panose="02020603050405020304" pitchFamily="18" charset="0"/>
                <a:cs typeface="Times New Roman" panose="02020603050405020304" pitchFamily="18" charset="0"/>
              </a:rPr>
              <a:t>.@GetMapping : </a:t>
            </a:r>
            <a:r>
              <a:rPr lang="en-US" sz="2800" dirty="0"/>
              <a:t> </a:t>
            </a:r>
            <a:r>
              <a:rPr lang="en-US" sz="2800" dirty="0">
                <a:latin typeface="Times New Roman" panose="02020603050405020304" pitchFamily="18" charset="0"/>
                <a:cs typeface="Times New Roman" panose="02020603050405020304" pitchFamily="18" charset="0"/>
              </a:rPr>
              <a:t>Is a specialized version of @RequestMapping annotation that acts as a shortcut for @RequestMapping(method = RequestMethod.GET).</a:t>
            </a:r>
          </a:p>
          <a:p>
            <a:pPr marL="0" indent="0" algn="just">
              <a:buNone/>
            </a:pPr>
            <a:r>
              <a:rPr lang="en-US" sz="2800" b="1" dirty="0" smtClean="0">
                <a:latin typeface="Times New Roman" panose="02020603050405020304" pitchFamily="18" charset="0"/>
                <a:cs typeface="Times New Roman" panose="02020603050405020304" pitchFamily="18" charset="0"/>
              </a:rPr>
              <a:t>12</a:t>
            </a:r>
            <a:r>
              <a:rPr lang="en-US" sz="2800" b="1" dirty="0">
                <a:latin typeface="Times New Roman" panose="02020603050405020304" pitchFamily="18" charset="0"/>
                <a:cs typeface="Times New Roman" panose="02020603050405020304" pitchFamily="18" charset="0"/>
              </a:rPr>
              <a:t>.@PostMapping : </a:t>
            </a:r>
            <a:r>
              <a:rPr lang="en-US" sz="2800" dirty="0">
                <a:latin typeface="Times New Roman" panose="02020603050405020304" pitchFamily="18" charset="0"/>
                <a:cs typeface="Times New Roman" panose="02020603050405020304" pitchFamily="18" charset="0"/>
              </a:rPr>
              <a:t>The</a:t>
            </a:r>
            <a:r>
              <a:rPr lang="en-US" sz="2800" b="1"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methods in the @Controller annotated classes handle the HTTP POST requests matched with given URI expression.</a:t>
            </a:r>
          </a:p>
          <a:p>
            <a:pPr marL="0" indent="0" algn="just">
              <a:buNone/>
            </a:pPr>
            <a:r>
              <a:rPr lang="en-US" sz="2800" b="1" dirty="0" smtClean="0">
                <a:latin typeface="Times New Roman" panose="02020603050405020304" pitchFamily="18" charset="0"/>
                <a:cs typeface="Times New Roman" panose="02020603050405020304" pitchFamily="18" charset="0"/>
              </a:rPr>
              <a:t>13</a:t>
            </a:r>
            <a:r>
              <a:rPr lang="en-US" sz="2800" b="1" dirty="0">
                <a:latin typeface="Times New Roman" panose="02020603050405020304" pitchFamily="18" charset="0"/>
                <a:cs typeface="Times New Roman" panose="02020603050405020304" pitchFamily="18" charset="0"/>
              </a:rPr>
              <a:t>.@DeleteMapping : </a:t>
            </a:r>
            <a:r>
              <a:rPr lang="en-US" sz="2800" b="0" i="0" dirty="0">
                <a:solidFill>
                  <a:srgbClr val="000000"/>
                </a:solidFill>
                <a:effectLst/>
                <a:latin typeface="Times New Roman" panose="02020603050405020304" pitchFamily="18" charset="0"/>
                <a:cs typeface="Times New Roman" panose="02020603050405020304" pitchFamily="18" charset="0"/>
              </a:rPr>
              <a:t>It maps the </a:t>
            </a:r>
            <a:r>
              <a:rPr lang="en-US" sz="2800" i="0" dirty="0">
                <a:solidFill>
                  <a:srgbClr val="000000"/>
                </a:solidFill>
                <a:effectLst/>
                <a:latin typeface="Times New Roman" panose="02020603050405020304" pitchFamily="18" charset="0"/>
                <a:cs typeface="Times New Roman" panose="02020603050405020304" pitchFamily="18" charset="0"/>
              </a:rPr>
              <a:t>HTTP DELETE </a:t>
            </a:r>
            <a:r>
              <a:rPr lang="en-US" sz="2800" b="0" i="0" dirty="0">
                <a:solidFill>
                  <a:srgbClr val="000000"/>
                </a:solidFill>
                <a:effectLst/>
                <a:latin typeface="Times New Roman" panose="02020603050405020304" pitchFamily="18" charset="0"/>
                <a:cs typeface="Times New Roman" panose="02020603050405020304" pitchFamily="18" charset="0"/>
              </a:rPr>
              <a:t>requests on the specific handler method.</a:t>
            </a:r>
            <a:r>
              <a:rPr lang="en-US" sz="2800" b="1" dirty="0">
                <a:latin typeface="Times New Roman" panose="02020603050405020304" pitchFamily="18" charset="0"/>
                <a:cs typeface="Times New Roman" panose="02020603050405020304" pitchFamily="18" charset="0"/>
              </a:rPr>
              <a:t> </a:t>
            </a:r>
          </a:p>
          <a:p>
            <a:pPr marL="0" indent="0" algn="just">
              <a:buNone/>
            </a:pPr>
            <a:endParaRPr lang="en-IN"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3188643768"/>
      </p:ext>
    </p:extLst>
  </p:cSld>
  <p:clrMapOvr>
    <a:masterClrMapping/>
  </p:clrMapOvr>
  <p:transition>
    <p:pull dir="l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E0E7650-973B-0E04-31E7-AB5D1161E3D7}"/>
              </a:ext>
            </a:extLst>
          </p:cNvPr>
          <p:cNvSpPr>
            <a:spLocks noGrp="1"/>
          </p:cNvSpPr>
          <p:nvPr>
            <p:ph type="title"/>
          </p:nvPr>
        </p:nvSpPr>
        <p:spPr>
          <a:xfrm>
            <a:off x="1604516" y="195948"/>
            <a:ext cx="9749287" cy="6083559"/>
          </a:xfrm>
        </p:spPr>
        <p:txBody>
          <a:bodyPr>
            <a:noAutofit/>
          </a:bodyPr>
          <a:lstStyle/>
          <a:p>
            <a:r>
              <a:rPr lang="en-US" sz="2800" b="1" i="0" dirty="0">
                <a:solidFill>
                  <a:srgbClr val="000000"/>
                </a:solidFill>
                <a:effectLst/>
                <a:latin typeface="Times New Roman" panose="02020603050405020304" pitchFamily="18" charset="0"/>
                <a:cs typeface="Times New Roman" panose="02020603050405020304" pitchFamily="18" charset="0"/>
              </a:rPr>
              <a:t/>
            </a:r>
            <a:br>
              <a:rPr lang="en-US" sz="2800" b="1" i="0" dirty="0">
                <a:solidFill>
                  <a:srgbClr val="000000"/>
                </a:solidFill>
                <a:effectLst/>
                <a:latin typeface="Times New Roman" panose="02020603050405020304" pitchFamily="18" charset="0"/>
                <a:cs typeface="Times New Roman" panose="02020603050405020304" pitchFamily="18" charset="0"/>
              </a:rPr>
            </a:br>
            <a:r>
              <a:rPr lang="en-US" sz="2800" b="1" i="0" dirty="0">
                <a:solidFill>
                  <a:srgbClr val="000000"/>
                </a:solidFill>
                <a:effectLst/>
                <a:latin typeface="Times New Roman" panose="02020603050405020304" pitchFamily="18" charset="0"/>
                <a:cs typeface="Times New Roman" panose="02020603050405020304" pitchFamily="18" charset="0"/>
              </a:rPr>
              <a:t/>
            </a:r>
            <a:br>
              <a:rPr lang="en-US" sz="2800" b="1" i="0" dirty="0">
                <a:solidFill>
                  <a:srgbClr val="000000"/>
                </a:solidFill>
                <a:effectLst/>
                <a:latin typeface="Times New Roman" panose="02020603050405020304" pitchFamily="18" charset="0"/>
                <a:cs typeface="Times New Roman" panose="02020603050405020304" pitchFamily="18" charset="0"/>
              </a:rPr>
            </a:br>
            <a:r>
              <a:rPr lang="en-US" sz="2800" b="1" i="0" dirty="0">
                <a:solidFill>
                  <a:srgbClr val="000000"/>
                </a:solidFill>
                <a:effectLst/>
                <a:latin typeface="Times New Roman" panose="02020603050405020304" pitchFamily="18" charset="0"/>
                <a:cs typeface="Times New Roman" panose="02020603050405020304" pitchFamily="18" charset="0"/>
              </a:rPr>
              <a:t>13.@PutMapping:</a:t>
            </a:r>
            <a:r>
              <a:rPr lang="en-US" sz="2800" b="0" i="0" dirty="0">
                <a:solidFill>
                  <a:srgbClr val="000000"/>
                </a:solidFill>
                <a:effectLst/>
                <a:latin typeface="Times New Roman" panose="02020603050405020304" pitchFamily="18" charset="0"/>
                <a:cs typeface="Times New Roman" panose="02020603050405020304" pitchFamily="18" charset="0"/>
              </a:rPr>
              <a:t> It maps the </a:t>
            </a:r>
            <a:r>
              <a:rPr lang="en-US" sz="2800" i="0" dirty="0">
                <a:solidFill>
                  <a:srgbClr val="000000"/>
                </a:solidFill>
                <a:effectLst/>
                <a:latin typeface="Times New Roman" panose="02020603050405020304" pitchFamily="18" charset="0"/>
                <a:cs typeface="Times New Roman" panose="02020603050405020304" pitchFamily="18" charset="0"/>
              </a:rPr>
              <a:t>HTTP PUT</a:t>
            </a:r>
            <a:r>
              <a:rPr lang="en-US" sz="2800" b="0" i="0" dirty="0">
                <a:solidFill>
                  <a:srgbClr val="000000"/>
                </a:solidFill>
                <a:effectLst/>
                <a:latin typeface="Times New Roman" panose="02020603050405020304" pitchFamily="18" charset="0"/>
                <a:cs typeface="Times New Roman" panose="02020603050405020304" pitchFamily="18" charset="0"/>
              </a:rPr>
              <a:t> requests on </a:t>
            </a:r>
            <a:r>
              <a:rPr lang="en-US" sz="2800" dirty="0" smtClean="0">
                <a:solidFill>
                  <a:srgbClr val="000000"/>
                </a:solidFill>
                <a:effectLst/>
                <a:latin typeface="Times New Roman" panose="02020603050405020304" pitchFamily="18" charset="0"/>
                <a:cs typeface="Times New Roman" panose="02020603050405020304" pitchFamily="18" charset="0"/>
              </a:rPr>
              <a:t>the specific handler method</a:t>
            </a:r>
            <a:r>
              <a:rPr lang="en-US" sz="2800" b="0" i="0" dirty="0">
                <a:solidFill>
                  <a:srgbClr val="000000"/>
                </a:solidFill>
                <a:effectLst/>
                <a:latin typeface="Times New Roman" panose="02020603050405020304" pitchFamily="18" charset="0"/>
                <a:cs typeface="Times New Roman" panose="02020603050405020304" pitchFamily="18" charset="0"/>
              </a:rPr>
              <a:t>. </a:t>
            </a:r>
            <a:br>
              <a:rPr lang="en-US" sz="2800" b="0" i="0" dirty="0">
                <a:solidFill>
                  <a:srgbClr val="000000"/>
                </a:solidFill>
                <a:effectLst/>
                <a:latin typeface="Times New Roman" panose="02020603050405020304" pitchFamily="18" charset="0"/>
                <a:cs typeface="Times New Roman" panose="02020603050405020304" pitchFamily="18" charset="0"/>
              </a:rPr>
            </a:br>
            <a:r>
              <a:rPr lang="en-US" sz="2800" b="1" dirty="0" smtClean="0">
                <a:solidFill>
                  <a:srgbClr val="000000"/>
                </a:solidFill>
                <a:latin typeface="Times New Roman" panose="02020603050405020304" pitchFamily="18" charset="0"/>
                <a:cs typeface="Times New Roman" panose="02020603050405020304" pitchFamily="18" charset="0"/>
              </a:rPr>
              <a:t>14</a:t>
            </a:r>
            <a:r>
              <a:rPr lang="en-US" sz="2800" b="1" dirty="0">
                <a:solidFill>
                  <a:srgbClr val="000000"/>
                </a:solidFill>
                <a:latin typeface="Times New Roman" panose="02020603050405020304" pitchFamily="18" charset="0"/>
                <a:cs typeface="Times New Roman" panose="02020603050405020304" pitchFamily="18" charset="0"/>
              </a:rPr>
              <a:t>.@GeneratedValue : </a:t>
            </a:r>
            <a:r>
              <a:rPr lang="en-US" sz="2800" dirty="0">
                <a:solidFill>
                  <a:srgbClr val="000000"/>
                </a:solidFill>
                <a:latin typeface="Times New Roman" panose="02020603050405020304" pitchFamily="18" charset="0"/>
                <a:cs typeface="Times New Roman" panose="02020603050405020304" pitchFamily="18" charset="0"/>
              </a:rPr>
              <a:t>Marking</a:t>
            </a:r>
            <a:r>
              <a:rPr lang="en-US" sz="2800" b="0" i="0" dirty="0">
                <a:solidFill>
                  <a:srgbClr val="000000"/>
                </a:solidFill>
                <a:effectLst/>
                <a:latin typeface="Times New Roman" panose="02020603050405020304" pitchFamily="18" charset="0"/>
                <a:cs typeface="Times New Roman" panose="02020603050405020304" pitchFamily="18" charset="0"/>
              </a:rPr>
              <a:t> a field with the annotation specifies that a value will be automatically generated for the field.</a:t>
            </a:r>
            <a:br>
              <a:rPr lang="en-US" sz="2800" b="0" i="0" dirty="0">
                <a:solidFill>
                  <a:srgbClr val="000000"/>
                </a:solidFill>
                <a:effectLst/>
                <a:latin typeface="Times New Roman" panose="02020603050405020304" pitchFamily="18" charset="0"/>
                <a:cs typeface="Times New Roman" panose="02020603050405020304" pitchFamily="18" charset="0"/>
              </a:rPr>
            </a:br>
            <a:r>
              <a:rPr lang="en-US" sz="2800" b="1" i="0" dirty="0" smtClean="0">
                <a:solidFill>
                  <a:srgbClr val="000000"/>
                </a:solidFill>
                <a:effectLst/>
                <a:latin typeface="Times New Roman" panose="02020603050405020304" pitchFamily="18" charset="0"/>
                <a:cs typeface="Times New Roman" panose="02020603050405020304" pitchFamily="18" charset="0"/>
              </a:rPr>
              <a:t>15</a:t>
            </a:r>
            <a:r>
              <a:rPr lang="en-US" sz="2800" b="1" i="0" dirty="0">
                <a:solidFill>
                  <a:srgbClr val="000000"/>
                </a:solidFill>
                <a:effectLst/>
                <a:latin typeface="Times New Roman" panose="02020603050405020304" pitchFamily="18" charset="0"/>
                <a:cs typeface="Times New Roman" panose="02020603050405020304" pitchFamily="18" charset="0"/>
              </a:rPr>
              <a:t>.@SequenceGenerator : </a:t>
            </a:r>
            <a:r>
              <a:rPr lang="en-US" sz="2800" dirty="0">
                <a:solidFill>
                  <a:srgbClr val="000000"/>
                </a:solidFill>
                <a:latin typeface="Times New Roman" panose="02020603050405020304" pitchFamily="18" charset="0"/>
                <a:cs typeface="Times New Roman" panose="02020603050405020304" pitchFamily="18" charset="0"/>
              </a:rPr>
              <a:t>The  defines a primary key generator that may be referenced by name when a generator element is specified for </a:t>
            </a:r>
            <a:r>
              <a:rPr lang="en-US" sz="2800" dirty="0" smtClean="0">
                <a:solidFill>
                  <a:srgbClr val="000000"/>
                </a:solidFill>
                <a:latin typeface="Times New Roman" panose="02020603050405020304" pitchFamily="18" charset="0"/>
                <a:cs typeface="Times New Roman" panose="02020603050405020304" pitchFamily="18" charset="0"/>
              </a:rPr>
              <a:t>the Generated Value </a:t>
            </a:r>
            <a:r>
              <a:rPr lang="en-US" sz="2800" dirty="0">
                <a:solidFill>
                  <a:srgbClr val="000000"/>
                </a:solidFill>
                <a:latin typeface="Times New Roman" panose="02020603050405020304" pitchFamily="18" charset="0"/>
                <a:cs typeface="Times New Roman" panose="02020603050405020304" pitchFamily="18" charset="0"/>
              </a:rPr>
              <a:t>annotation.</a:t>
            </a:r>
            <a:br>
              <a:rPr lang="en-US" sz="2800" dirty="0">
                <a:solidFill>
                  <a:srgbClr val="000000"/>
                </a:solidFill>
                <a:latin typeface="Times New Roman" panose="02020603050405020304" pitchFamily="18" charset="0"/>
                <a:cs typeface="Times New Roman" panose="02020603050405020304" pitchFamily="18" charset="0"/>
              </a:rPr>
            </a:br>
            <a:r>
              <a:rPr lang="en-US" sz="2800" b="1" dirty="0" smtClean="0">
                <a:solidFill>
                  <a:srgbClr val="000000"/>
                </a:solidFill>
                <a:latin typeface="Times New Roman" panose="02020603050405020304" pitchFamily="18" charset="0"/>
                <a:cs typeface="Times New Roman" panose="02020603050405020304" pitchFamily="18" charset="0"/>
              </a:rPr>
              <a:t>16</a:t>
            </a:r>
            <a:r>
              <a:rPr lang="en-US" sz="2800" b="1" dirty="0">
                <a:solidFill>
                  <a:srgbClr val="000000"/>
                </a:solidFill>
                <a:latin typeface="Times New Roman" panose="02020603050405020304" pitchFamily="18" charset="0"/>
                <a:cs typeface="Times New Roman" panose="02020603050405020304" pitchFamily="18" charset="0"/>
              </a:rPr>
              <a:t>. @JoinColumn : </a:t>
            </a:r>
            <a:r>
              <a:rPr lang="en-US" sz="2800" dirty="0">
                <a:solidFill>
                  <a:srgbClr val="000000"/>
                </a:solidFill>
                <a:latin typeface="Times New Roman" panose="02020603050405020304" pitchFamily="18" charset="0"/>
                <a:cs typeface="Times New Roman" panose="02020603050405020304" pitchFamily="18" charset="0"/>
              </a:rPr>
              <a:t>Used to combine the foreign key column on </a:t>
            </a:r>
            <a:r>
              <a:rPr lang="en-US" sz="2800" dirty="0" smtClean="0">
                <a:solidFill>
                  <a:srgbClr val="000000"/>
                </a:solidFill>
                <a:latin typeface="Times New Roman" panose="02020603050405020304" pitchFamily="18" charset="0"/>
                <a:cs typeface="Times New Roman" panose="02020603050405020304" pitchFamily="18" charset="0"/>
              </a:rPr>
              <a:t>this table</a:t>
            </a:r>
            <a:r>
              <a:rPr lang="en-US" sz="2800" dirty="0">
                <a:solidFill>
                  <a:srgbClr val="000000"/>
                </a:solidFill>
                <a:latin typeface="Times New Roman" panose="02020603050405020304" pitchFamily="18" charset="0"/>
                <a:cs typeface="Times New Roman" panose="02020603050405020304" pitchFamily="18" charset="0"/>
              </a:rPr>
              <a:t>.</a:t>
            </a:r>
            <a:br>
              <a:rPr lang="en-US" sz="2800" dirty="0">
                <a:solidFill>
                  <a:srgbClr val="000000"/>
                </a:solidFill>
                <a:latin typeface="Times New Roman" panose="02020603050405020304" pitchFamily="18" charset="0"/>
                <a:cs typeface="Times New Roman" panose="02020603050405020304" pitchFamily="18" charset="0"/>
              </a:rPr>
            </a:br>
            <a:r>
              <a:rPr lang="en-US" sz="2800" b="1" dirty="0" smtClean="0">
                <a:solidFill>
                  <a:srgbClr val="000000"/>
                </a:solidFill>
                <a:latin typeface="Times New Roman" panose="02020603050405020304" pitchFamily="18" charset="0"/>
                <a:cs typeface="Times New Roman" panose="02020603050405020304" pitchFamily="18" charset="0"/>
              </a:rPr>
              <a:t>17</a:t>
            </a:r>
            <a:r>
              <a:rPr lang="en-US" sz="2800" b="1" dirty="0">
                <a:solidFill>
                  <a:srgbClr val="000000"/>
                </a:solidFill>
                <a:latin typeface="Times New Roman" panose="02020603050405020304" pitchFamily="18" charset="0"/>
                <a:cs typeface="Times New Roman" panose="02020603050405020304" pitchFamily="18" charset="0"/>
              </a:rPr>
              <a:t>.@OneToMany :  </a:t>
            </a:r>
            <a:r>
              <a:rPr lang="en-US" sz="2800" dirty="0">
                <a:latin typeface="Times New Roman" panose="02020603050405020304" pitchFamily="18" charset="0"/>
                <a:cs typeface="Times New Roman" panose="02020603050405020304" pitchFamily="18" charset="0"/>
              </a:rPr>
              <a:t>A one-to-many relationship between two entities is defined by using the @OneToMany annotation in Spring Data JPA.</a:t>
            </a:r>
            <a:r>
              <a:rPr lang="en-US" sz="2800" dirty="0">
                <a:solidFill>
                  <a:srgbClr val="000000"/>
                </a:solidFill>
                <a:latin typeface="Times New Roman" panose="02020603050405020304" pitchFamily="18" charset="0"/>
                <a:cs typeface="Times New Roman" panose="02020603050405020304" pitchFamily="18" charset="0"/>
              </a:rPr>
              <a:t/>
            </a:r>
            <a:br>
              <a:rPr lang="en-US" sz="2800" dirty="0">
                <a:solidFill>
                  <a:srgbClr val="000000"/>
                </a:solidFill>
                <a:latin typeface="Times New Roman" panose="02020603050405020304" pitchFamily="18" charset="0"/>
                <a:cs typeface="Times New Roman" panose="02020603050405020304" pitchFamily="18" charset="0"/>
              </a:rPr>
            </a:br>
            <a:r>
              <a:rPr lang="en-US" sz="2800" b="0" i="0" dirty="0">
                <a:solidFill>
                  <a:srgbClr val="000000"/>
                </a:solidFill>
                <a:effectLst/>
                <a:latin typeface="Times New Roman" panose="02020603050405020304" pitchFamily="18" charset="0"/>
                <a:cs typeface="Times New Roman" panose="02020603050405020304" pitchFamily="18" charset="0"/>
              </a:rPr>
              <a:t/>
            </a:r>
            <a:br>
              <a:rPr lang="en-US" sz="2800" b="0" i="0" dirty="0">
                <a:solidFill>
                  <a:srgbClr val="000000"/>
                </a:solidFill>
                <a:effectLst/>
                <a:latin typeface="Times New Roman" panose="02020603050405020304" pitchFamily="18" charset="0"/>
                <a:cs typeface="Times New Roman" panose="02020603050405020304" pitchFamily="18" charset="0"/>
              </a:rPr>
            </a:b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1830797376"/>
      </p:ext>
    </p:extLst>
  </p:cSld>
  <p:clrMapOvr>
    <a:masterClrMapping/>
  </p:clrMapOvr>
  <p:transition>
    <p:pull dir="r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pring Boot Project Structure.PNG"/>
          <p:cNvPicPr>
            <a:picLocks noChangeAspect="1"/>
          </p:cNvPicPr>
          <p:nvPr/>
        </p:nvPicPr>
        <p:blipFill>
          <a:blip r:embed="rId2"/>
          <a:stretch>
            <a:fillRect/>
          </a:stretch>
        </p:blipFill>
        <p:spPr>
          <a:xfrm>
            <a:off x="1346200" y="428625"/>
            <a:ext cx="10845800" cy="60007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4144" y="0"/>
            <a:ext cx="9997440" cy="914400"/>
          </a:xfrm>
        </p:spPr>
        <p:txBody>
          <a:bodyPr/>
          <a:lstStyle/>
          <a:p>
            <a:r>
              <a:rPr lang="en-US" dirty="0" smtClean="0"/>
              <a:t>Structure of the project</a:t>
            </a:r>
            <a:endParaRPr lang="en-US" dirty="0"/>
          </a:p>
        </p:txBody>
      </p:sp>
      <p:pic>
        <p:nvPicPr>
          <p:cNvPr id="4" name="Content Placeholder 3" descr="projectSS.png"/>
          <p:cNvPicPr>
            <a:picLocks noGrp="1" noChangeAspect="1"/>
          </p:cNvPicPr>
          <p:nvPr>
            <p:ph idx="1"/>
          </p:nvPr>
        </p:nvPicPr>
        <p:blipFill>
          <a:blip r:embed="rId2"/>
          <a:stretch>
            <a:fillRect/>
          </a:stretch>
        </p:blipFill>
        <p:spPr>
          <a:xfrm>
            <a:off x="1422400" y="787400"/>
            <a:ext cx="10769600" cy="6070600"/>
          </a:xfrm>
        </p:spPr>
      </p:pic>
    </p:spTree>
  </p:cSld>
  <p:clrMapOvr>
    <a:masterClrMapping/>
  </p:clrMapOvr>
  <p:transition>
    <p:wipe dir="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pp properties.JPG"/>
          <p:cNvPicPr>
            <a:picLocks noChangeAspect="1"/>
          </p:cNvPicPr>
          <p:nvPr/>
        </p:nvPicPr>
        <p:blipFill>
          <a:blip r:embed="rId2"/>
          <a:stretch>
            <a:fillRect/>
          </a:stretch>
        </p:blipFill>
        <p:spPr>
          <a:xfrm>
            <a:off x="1333500" y="1549400"/>
            <a:ext cx="10477500" cy="5308599"/>
          </a:xfrm>
          <a:prstGeom prst="rect">
            <a:avLst/>
          </a:prstGeom>
        </p:spPr>
      </p:pic>
      <p:sp>
        <p:nvSpPr>
          <p:cNvPr id="5" name="Title 4"/>
          <p:cNvSpPr>
            <a:spLocks noGrp="1"/>
          </p:cNvSpPr>
          <p:nvPr>
            <p:ph type="title"/>
          </p:nvPr>
        </p:nvSpPr>
        <p:spPr/>
        <p:txBody>
          <a:bodyPr/>
          <a:lstStyle/>
          <a:p>
            <a:r>
              <a:rPr lang="en-US" dirty="0" smtClean="0"/>
              <a:t>Database Connection</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581310A-177E-93DF-9A8F-B527AEAF2683}"/>
              </a:ext>
            </a:extLst>
          </p:cNvPr>
          <p:cNvSpPr>
            <a:spLocks noGrp="1"/>
          </p:cNvSpPr>
          <p:nvPr>
            <p:ph type="title"/>
          </p:nvPr>
        </p:nvSpPr>
        <p:spPr>
          <a:xfrm>
            <a:off x="1673527" y="139960"/>
            <a:ext cx="9793796" cy="1274772"/>
          </a:xfrm>
        </p:spPr>
        <p:txBody>
          <a:bodyPr>
            <a:normAutofit fontScale="90000"/>
          </a:bodyPr>
          <a:lstStyle/>
          <a:p>
            <a:r>
              <a:rPr lang="en-US" sz="4000" b="1" dirty="0">
                <a:latin typeface="Times New Roman" panose="02020603050405020304" pitchFamily="18" charset="0"/>
                <a:cs typeface="Times New Roman" panose="02020603050405020304" pitchFamily="18" charset="0"/>
              </a:rPr>
              <a:t>Screenshot</a:t>
            </a:r>
            <a:br>
              <a:rPr lang="en-US" sz="4000" b="1" dirty="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Inserting </a:t>
            </a:r>
            <a:r>
              <a:rPr lang="en-US" sz="2400" dirty="0">
                <a:latin typeface="Times New Roman" panose="02020603050405020304" pitchFamily="18" charset="0"/>
                <a:cs typeface="Times New Roman" panose="02020603050405020304" pitchFamily="18" charset="0"/>
              </a:rPr>
              <a:t>the </a:t>
            </a:r>
            <a:r>
              <a:rPr lang="en-US" sz="2400" b="1" dirty="0">
                <a:latin typeface="Times New Roman" panose="02020603050405020304" pitchFamily="18" charset="0"/>
                <a:cs typeface="Times New Roman" panose="02020603050405020304" pitchFamily="18" charset="0"/>
              </a:rPr>
              <a:t>Admin and Visitor </a:t>
            </a:r>
            <a:r>
              <a:rPr lang="en-US" sz="2400" dirty="0">
                <a:latin typeface="Times New Roman" panose="02020603050405020304" pitchFamily="18" charset="0"/>
                <a:cs typeface="Times New Roman" panose="02020603050405020304" pitchFamily="18" charset="0"/>
              </a:rPr>
              <a:t>By Using </a:t>
            </a:r>
            <a:r>
              <a:rPr lang="en-US" sz="2400" b="1" dirty="0">
                <a:latin typeface="Times New Roman" panose="02020603050405020304" pitchFamily="18" charset="0"/>
                <a:cs typeface="Times New Roman" panose="02020603050405020304" pitchFamily="18" charset="0"/>
              </a:rPr>
              <a:t>POST</a:t>
            </a:r>
            <a:r>
              <a:rPr lang="en-US" sz="2400" dirty="0">
                <a:latin typeface="Times New Roman" panose="02020603050405020304" pitchFamily="18" charset="0"/>
                <a:cs typeface="Times New Roman" panose="02020603050405020304" pitchFamily="18" charset="0"/>
              </a:rPr>
              <a:t> Method</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URL:http://</a:t>
            </a:r>
            <a:r>
              <a:rPr lang="en-US" sz="2400" dirty="0" smtClean="0">
                <a:latin typeface="Times New Roman" panose="02020603050405020304" pitchFamily="18" charset="0"/>
                <a:cs typeface="Times New Roman" panose="02020603050405020304" pitchFamily="18" charset="0"/>
              </a:rPr>
              <a:t>localhost:8081/</a:t>
            </a:r>
            <a:r>
              <a:rPr lang="en-US" sz="2400" dirty="0" err="1" smtClean="0">
                <a:latin typeface="Times New Roman" panose="02020603050405020304" pitchFamily="18" charset="0"/>
                <a:cs typeface="Times New Roman" panose="02020603050405020304" pitchFamily="18" charset="0"/>
              </a:rPr>
              <a:t>admins</a:t>
            </a:r>
            <a:r>
              <a:rPr lang="en-US" sz="2400" dirty="0" smtClean="0">
                <a:latin typeface="Times New Roman" panose="02020603050405020304" pitchFamily="18" charset="0"/>
                <a:cs typeface="Times New Roman" panose="02020603050405020304" pitchFamily="18" charset="0"/>
              </a:rPr>
              <a:t>/</a:t>
            </a:r>
            <a:endParaRPr lang="en-IN" sz="2400"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 xmlns:a16="http://schemas.microsoft.com/office/drawing/2014/main" id="{928D45FF-2623-4954-C5FB-41455ABCC23D}"/>
              </a:ext>
            </a:extLst>
          </p:cNvPr>
          <p:cNvPicPr>
            <a:picLocks noGrp="1" noChangeAspect="1"/>
          </p:cNvPicPr>
          <p:nvPr>
            <p:ph idx="1"/>
          </p:nvPr>
        </p:nvPicPr>
        <p:blipFill>
          <a:blip r:embed="rId2" cstate="print"/>
          <a:stretch>
            <a:fillRect/>
          </a:stretch>
        </p:blipFill>
        <p:spPr>
          <a:xfrm>
            <a:off x="1371600" y="1447800"/>
            <a:ext cx="10820400" cy="5257800"/>
          </a:xfrm>
        </p:spPr>
      </p:pic>
    </p:spTree>
    <p:extLst>
      <p:ext uri="{BB962C8B-B14F-4D97-AF65-F5344CB8AC3E}">
        <p14:creationId xmlns="" xmlns:p14="http://schemas.microsoft.com/office/powerpoint/2010/main" val="4034269563"/>
      </p:ext>
    </p:extLst>
  </p:cSld>
  <p:clrMapOvr>
    <a:masterClrMapping/>
  </p:clrMapOvr>
  <p:transition>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41B5BBD-ACE2-E2CD-4281-3157255AFB93}"/>
              </a:ext>
            </a:extLst>
          </p:cNvPr>
          <p:cNvSpPr>
            <a:spLocks noGrp="1"/>
          </p:cNvSpPr>
          <p:nvPr>
            <p:ph type="title"/>
          </p:nvPr>
        </p:nvSpPr>
        <p:spPr>
          <a:xfrm>
            <a:off x="1639020" y="365126"/>
            <a:ext cx="9714781" cy="558606"/>
          </a:xfrm>
        </p:spPr>
        <p:txBody>
          <a:bodyPr>
            <a:normAutofit fontScale="90000"/>
          </a:bodyPr>
          <a:lstStyle/>
          <a:p>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Display the all record of </a:t>
            </a:r>
            <a:r>
              <a:rPr lang="en-US" sz="2400" b="1" dirty="0">
                <a:latin typeface="Times New Roman" panose="02020603050405020304" pitchFamily="18" charset="0"/>
                <a:cs typeface="Times New Roman" panose="02020603050405020304" pitchFamily="18" charset="0"/>
              </a:rPr>
              <a:t>Admin</a:t>
            </a:r>
            <a:r>
              <a:rPr lang="en-US" sz="2400" dirty="0">
                <a:latin typeface="Times New Roman" panose="02020603050405020304" pitchFamily="18" charset="0"/>
                <a:cs typeface="Times New Roman" panose="02020603050405020304" pitchFamily="18" charset="0"/>
              </a:rPr>
              <a:t> By Using </a:t>
            </a:r>
            <a:r>
              <a:rPr lang="en-US" sz="2400" b="1" dirty="0">
                <a:latin typeface="Times New Roman" panose="02020603050405020304" pitchFamily="18" charset="0"/>
                <a:cs typeface="Times New Roman" panose="02020603050405020304" pitchFamily="18" charset="0"/>
              </a:rPr>
              <a:t>GET</a:t>
            </a:r>
            <a:r>
              <a:rPr lang="en-US" sz="2400" dirty="0">
                <a:latin typeface="Times New Roman" panose="02020603050405020304" pitchFamily="18" charset="0"/>
                <a:cs typeface="Times New Roman" panose="02020603050405020304" pitchFamily="18" charset="0"/>
              </a:rPr>
              <a:t> Method</a:t>
            </a:r>
            <a:br>
              <a:rPr lang="en-US" sz="2400" dirty="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 URL:http://localhost:8081/</a:t>
            </a:r>
            <a:r>
              <a:rPr lang="en-US" sz="2400" dirty="0" err="1" smtClean="0">
                <a:latin typeface="Times New Roman" panose="02020603050405020304" pitchFamily="18" charset="0"/>
                <a:cs typeface="Times New Roman" panose="02020603050405020304" pitchFamily="18" charset="0"/>
              </a:rPr>
              <a:t>admins</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endParaRPr lang="en-IN" sz="24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 xmlns:a16="http://schemas.microsoft.com/office/drawing/2014/main" id="{7687F2A3-6F5A-60AF-54F6-66E44B1574EB}"/>
              </a:ext>
            </a:extLst>
          </p:cNvPr>
          <p:cNvPicPr>
            <a:picLocks noGrp="1" noChangeAspect="1"/>
          </p:cNvPicPr>
          <p:nvPr>
            <p:ph idx="1"/>
          </p:nvPr>
        </p:nvPicPr>
        <p:blipFill>
          <a:blip r:embed="rId2" cstate="print"/>
          <a:stretch>
            <a:fillRect/>
          </a:stretch>
        </p:blipFill>
        <p:spPr>
          <a:xfrm>
            <a:off x="1384300" y="1028700"/>
            <a:ext cx="10807700" cy="5829300"/>
          </a:xfrm>
        </p:spPr>
      </p:pic>
    </p:spTree>
    <p:extLst>
      <p:ext uri="{BB962C8B-B14F-4D97-AF65-F5344CB8AC3E}">
        <p14:creationId xmlns="" xmlns:p14="http://schemas.microsoft.com/office/powerpoint/2010/main" val="1622063020"/>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E39F96-B7F3-BB00-0EB5-EC89F8A02705}"/>
              </a:ext>
            </a:extLst>
          </p:cNvPr>
          <p:cNvSpPr>
            <a:spLocks noGrp="1"/>
          </p:cNvSpPr>
          <p:nvPr>
            <p:ph type="title"/>
          </p:nvPr>
        </p:nvSpPr>
        <p:spPr>
          <a:xfrm>
            <a:off x="1708033" y="313715"/>
            <a:ext cx="9767067" cy="642581"/>
          </a:xfrm>
        </p:spPr>
        <p:txBody>
          <a:bodyPr>
            <a:noAutofit/>
          </a:bodyPr>
          <a:lstStyle/>
          <a:p>
            <a:r>
              <a:rPr lang="en-US" sz="2200" dirty="0">
                <a:latin typeface="Times New Roman" panose="02020603050405020304" pitchFamily="18" charset="0"/>
                <a:cs typeface="Times New Roman" panose="02020603050405020304" pitchFamily="18" charset="0"/>
              </a:rPr>
              <a:t>Display the all record of  </a:t>
            </a:r>
            <a:r>
              <a:rPr lang="en-US" sz="2200" b="1" dirty="0">
                <a:latin typeface="Times New Roman" panose="02020603050405020304" pitchFamily="18" charset="0"/>
                <a:cs typeface="Times New Roman" panose="02020603050405020304" pitchFamily="18" charset="0"/>
              </a:rPr>
              <a:t>Visitor</a:t>
            </a:r>
            <a:r>
              <a:rPr lang="en-US" sz="2200" dirty="0">
                <a:latin typeface="Times New Roman" panose="02020603050405020304" pitchFamily="18" charset="0"/>
                <a:cs typeface="Times New Roman" panose="02020603050405020304" pitchFamily="18" charset="0"/>
              </a:rPr>
              <a:t> By Using </a:t>
            </a:r>
            <a:r>
              <a:rPr lang="en-US" sz="2200" b="1" dirty="0">
                <a:latin typeface="Times New Roman" panose="02020603050405020304" pitchFamily="18" charset="0"/>
                <a:cs typeface="Times New Roman" panose="02020603050405020304" pitchFamily="18" charset="0"/>
              </a:rPr>
              <a:t>GET</a:t>
            </a:r>
            <a:r>
              <a:rPr lang="en-US" sz="2200" dirty="0">
                <a:latin typeface="Times New Roman" panose="02020603050405020304" pitchFamily="18" charset="0"/>
                <a:cs typeface="Times New Roman" panose="02020603050405020304" pitchFamily="18" charset="0"/>
              </a:rPr>
              <a:t> Method</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URL:http://localhost:8081/visitors/</a:t>
            </a:r>
            <a:endParaRPr lang="en-IN" sz="22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 xmlns:a16="http://schemas.microsoft.com/office/drawing/2014/main" id="{9AB75B86-86CD-59C3-A591-6B545C2E4174}"/>
              </a:ext>
            </a:extLst>
          </p:cNvPr>
          <p:cNvPicPr>
            <a:picLocks noGrp="1" noChangeAspect="1"/>
          </p:cNvPicPr>
          <p:nvPr>
            <p:ph idx="1"/>
          </p:nvPr>
        </p:nvPicPr>
        <p:blipFill>
          <a:blip r:embed="rId2" cstate="print"/>
          <a:stretch>
            <a:fillRect/>
          </a:stretch>
        </p:blipFill>
        <p:spPr>
          <a:xfrm>
            <a:off x="1397000" y="1117600"/>
            <a:ext cx="10566400" cy="5740400"/>
          </a:xfrm>
        </p:spPr>
      </p:pic>
    </p:spTree>
    <p:extLst>
      <p:ext uri="{BB962C8B-B14F-4D97-AF65-F5344CB8AC3E}">
        <p14:creationId xmlns="" xmlns:p14="http://schemas.microsoft.com/office/powerpoint/2010/main" val="203120395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4E5BCB5-12EF-F7DD-05EE-9770E033715C}"/>
              </a:ext>
            </a:extLst>
          </p:cNvPr>
          <p:cNvSpPr>
            <a:spLocks noGrp="1"/>
          </p:cNvSpPr>
          <p:nvPr>
            <p:ph type="ctrTitle"/>
          </p:nvPr>
        </p:nvSpPr>
        <p:spPr>
          <a:xfrm>
            <a:off x="1501000" y="336436"/>
            <a:ext cx="10575985" cy="1017917"/>
          </a:xfrm>
        </p:spPr>
        <p:txBody>
          <a:bodyPr>
            <a:normAutofit/>
          </a:bodyPr>
          <a:lstStyle/>
          <a:p>
            <a:r>
              <a:rPr lang="en-US" sz="4400" b="1" dirty="0" smtClean="0">
                <a:latin typeface="Times New Roman" panose="02020603050405020304" pitchFamily="18" charset="0"/>
                <a:cs typeface="Times New Roman" panose="02020603050405020304" pitchFamily="18" charset="0"/>
              </a:rPr>
              <a:t>    TOURISM </a:t>
            </a:r>
            <a:r>
              <a:rPr lang="en-US" sz="4400" b="1" dirty="0">
                <a:latin typeface="Times New Roman" panose="02020603050405020304" pitchFamily="18" charset="0"/>
                <a:cs typeface="Times New Roman" panose="02020603050405020304" pitchFamily="18" charset="0"/>
              </a:rPr>
              <a:t>MANAGEMENT SYSTEM</a:t>
            </a:r>
            <a:endParaRPr lang="en-IN" sz="44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 xmlns:a16="http://schemas.microsoft.com/office/drawing/2014/main" id="{5F0D0D2D-E638-5BEA-9CCA-524C9A6DCF97}"/>
              </a:ext>
            </a:extLst>
          </p:cNvPr>
          <p:cNvSpPr>
            <a:spLocks noGrp="1"/>
          </p:cNvSpPr>
          <p:nvPr>
            <p:ph type="subTitle" idx="1"/>
          </p:nvPr>
        </p:nvSpPr>
        <p:spPr>
          <a:xfrm>
            <a:off x="270589" y="1752600"/>
            <a:ext cx="11551299" cy="4025900"/>
          </a:xfrm>
        </p:spPr>
        <p:txBody>
          <a:bodyPr>
            <a:normAutofit fontScale="92500"/>
          </a:bodyPr>
          <a:lstStyle/>
          <a:p>
            <a:r>
              <a:rPr lang="en-IN" sz="2800" b="1" dirty="0" smtClean="0">
                <a:solidFill>
                  <a:schemeClr val="bg2">
                    <a:lumMod val="10000"/>
                  </a:schemeClr>
                </a:solidFill>
                <a:latin typeface="Times New Roman" panose="02020603050405020304" pitchFamily="18" charset="0"/>
                <a:cs typeface="Times New Roman" panose="02020603050405020304" pitchFamily="18" charset="0"/>
              </a:rPr>
              <a:t>					</a:t>
            </a:r>
          </a:p>
          <a:p>
            <a:r>
              <a:rPr lang="en-IN" sz="2800" b="1" dirty="0" smtClean="0">
                <a:solidFill>
                  <a:schemeClr val="bg2">
                    <a:lumMod val="10000"/>
                  </a:schemeClr>
                </a:solidFill>
                <a:latin typeface="Times New Roman" panose="02020603050405020304" pitchFamily="18" charset="0"/>
                <a:cs typeface="Times New Roman" panose="02020603050405020304" pitchFamily="18" charset="0"/>
              </a:rPr>
              <a:t>	    Under the Guidance of                                           </a:t>
            </a:r>
          </a:p>
          <a:p>
            <a:r>
              <a:rPr lang="en-IN" sz="2200" dirty="0" smtClean="0">
                <a:solidFill>
                  <a:schemeClr val="bg2">
                    <a:lumMod val="10000"/>
                  </a:schemeClr>
                </a:solidFill>
                <a:latin typeface="Times New Roman" panose="02020603050405020304" pitchFamily="18" charset="0"/>
                <a:cs typeface="Times New Roman" panose="02020603050405020304" pitchFamily="18" charset="0"/>
              </a:rPr>
              <a:t>	       Trainer Mrs. </a:t>
            </a:r>
            <a:r>
              <a:rPr lang="en-IN" sz="2200" dirty="0" smtClean="0">
                <a:latin typeface="Times New Roman" panose="02020603050405020304" pitchFamily="18" charset="0"/>
                <a:cs typeface="Times New Roman" panose="02020603050405020304" pitchFamily="18" charset="0"/>
              </a:rPr>
              <a:t>Indrakka Mali </a:t>
            </a:r>
            <a:r>
              <a:rPr lang="en-IN" sz="2200" dirty="0" smtClean="0">
                <a:solidFill>
                  <a:schemeClr val="bg2">
                    <a:lumMod val="10000"/>
                  </a:schemeClr>
                </a:solidFill>
                <a:latin typeface="Times New Roman" panose="02020603050405020304" pitchFamily="18" charset="0"/>
                <a:cs typeface="Times New Roman" panose="02020603050405020304" pitchFamily="18" charset="0"/>
              </a:rPr>
              <a:t>				           </a:t>
            </a:r>
            <a:r>
              <a:rPr lang="en-IN" sz="2400" b="1" dirty="0" smtClean="0">
                <a:solidFill>
                  <a:schemeClr val="bg2">
                    <a:lumMod val="10000"/>
                  </a:schemeClr>
                </a:solidFill>
                <a:latin typeface="Times New Roman" panose="02020603050405020304" pitchFamily="18" charset="0"/>
                <a:cs typeface="Times New Roman" panose="02020603050405020304" pitchFamily="18" charset="0"/>
              </a:rPr>
              <a:t> </a:t>
            </a:r>
            <a:r>
              <a:rPr lang="en-IN" sz="2400" b="1" dirty="0" smtClean="0">
                <a:solidFill>
                  <a:schemeClr val="bg2">
                    <a:lumMod val="10000"/>
                  </a:schemeClr>
                </a:solidFill>
                <a:latin typeface="Times New Roman" panose="02020603050405020304" pitchFamily="18" charset="0"/>
                <a:cs typeface="Times New Roman" panose="02020603050405020304" pitchFamily="18" charset="0"/>
              </a:rPr>
              <a:t>Presented  </a:t>
            </a:r>
            <a:r>
              <a:rPr lang="en-IN" sz="2400" b="1" dirty="0" smtClean="0">
                <a:solidFill>
                  <a:schemeClr val="bg2">
                    <a:lumMod val="10000"/>
                  </a:schemeClr>
                </a:solidFill>
                <a:latin typeface="Times New Roman" panose="02020603050405020304" pitchFamily="18" charset="0"/>
                <a:cs typeface="Times New Roman" panose="02020603050405020304" pitchFamily="18" charset="0"/>
              </a:rPr>
              <a:t>by</a:t>
            </a:r>
          </a:p>
          <a:p>
            <a:r>
              <a:rPr lang="en-IN" sz="2400" dirty="0" smtClean="0">
                <a:solidFill>
                  <a:schemeClr val="bg2">
                    <a:lumMod val="10000"/>
                  </a:schemeClr>
                </a:solidFill>
                <a:latin typeface="Times New Roman" panose="02020603050405020304" pitchFamily="18" charset="0"/>
                <a:cs typeface="Times New Roman" panose="02020603050405020304" pitchFamily="18" charset="0"/>
              </a:rPr>
              <a:t>                                                                                                                   Ms. Monika S.P</a:t>
            </a:r>
            <a:endParaRPr lang="en-IN" sz="2400" b="1" dirty="0" smtClean="0">
              <a:solidFill>
                <a:schemeClr val="bg2">
                  <a:lumMod val="10000"/>
                </a:schemeClr>
              </a:solidFill>
              <a:latin typeface="Times New Roman" panose="02020603050405020304" pitchFamily="18" charset="0"/>
              <a:cs typeface="Times New Roman" panose="02020603050405020304" pitchFamily="18" charset="0"/>
            </a:endParaRPr>
          </a:p>
          <a:p>
            <a:r>
              <a:rPr lang="en-IN" sz="2400" dirty="0" smtClean="0">
                <a:solidFill>
                  <a:schemeClr val="bg2">
                    <a:lumMod val="10000"/>
                  </a:schemeClr>
                </a:solidFill>
                <a:latin typeface="Times New Roman" panose="02020603050405020304" pitchFamily="18" charset="0"/>
                <a:cs typeface="Times New Roman" panose="02020603050405020304" pitchFamily="18" charset="0"/>
              </a:rPr>
              <a:t>                                                                                                                   Ms. Nivetha S</a:t>
            </a:r>
          </a:p>
          <a:p>
            <a:r>
              <a:rPr lang="en-US" sz="2400" dirty="0" smtClean="0">
                <a:solidFill>
                  <a:schemeClr val="bg2">
                    <a:lumMod val="10000"/>
                  </a:schemeClr>
                </a:solidFill>
                <a:latin typeface="Times New Roman" panose="02020603050405020304" pitchFamily="18" charset="0"/>
                <a:cs typeface="Times New Roman" panose="02020603050405020304" pitchFamily="18" charset="0"/>
              </a:rPr>
              <a:t>                                                                                                                   M</a:t>
            </a:r>
            <a:r>
              <a:rPr lang="en-IN" sz="2400" dirty="0" smtClean="0">
                <a:solidFill>
                  <a:schemeClr val="bg2">
                    <a:lumMod val="10000"/>
                  </a:schemeClr>
                </a:solidFill>
                <a:latin typeface="Times New Roman" panose="02020603050405020304" pitchFamily="18" charset="0"/>
                <a:cs typeface="Times New Roman" panose="02020603050405020304" pitchFamily="18" charset="0"/>
              </a:rPr>
              <a:t>s. Pavithra G</a:t>
            </a:r>
            <a:endParaRPr lang="en-IN" sz="2400" dirty="0" smtClean="0">
              <a:solidFill>
                <a:schemeClr val="accent6">
                  <a:lumMod val="50000"/>
                </a:schemeClr>
              </a:solidFill>
              <a:latin typeface="Times New Roman" panose="02020603050405020304" pitchFamily="18" charset="0"/>
              <a:cs typeface="Times New Roman" panose="02020603050405020304" pitchFamily="18" charset="0"/>
            </a:endParaRPr>
          </a:p>
          <a:p>
            <a:r>
              <a:rPr lang="en-IN" sz="2400" dirty="0" smtClean="0">
                <a:solidFill>
                  <a:schemeClr val="bg2">
                    <a:lumMod val="10000"/>
                  </a:schemeClr>
                </a:solidFill>
                <a:latin typeface="Times New Roman" panose="02020603050405020304" pitchFamily="18" charset="0"/>
                <a:cs typeface="Times New Roman" panose="02020603050405020304" pitchFamily="18" charset="0"/>
              </a:rPr>
              <a:t>                                                                                                                  </a:t>
            </a:r>
            <a:r>
              <a:rPr lang="en-IN" sz="2400" dirty="0" smtClean="0">
                <a:solidFill>
                  <a:schemeClr val="bg2">
                    <a:lumMod val="10000"/>
                  </a:schemeClr>
                </a:solidFill>
                <a:latin typeface="Times New Roman" panose="02020603050405020304" pitchFamily="18" charset="0"/>
                <a:cs typeface="Times New Roman" panose="02020603050405020304" pitchFamily="18" charset="0"/>
              </a:rPr>
              <a:t> </a:t>
            </a:r>
            <a:r>
              <a:rPr lang="en-IN" sz="2400" dirty="0" smtClean="0">
                <a:solidFill>
                  <a:schemeClr val="bg2">
                    <a:lumMod val="10000"/>
                  </a:schemeClr>
                </a:solidFill>
                <a:latin typeface="Times New Roman" panose="02020603050405020304" pitchFamily="18" charset="0"/>
                <a:cs typeface="Times New Roman" panose="02020603050405020304" pitchFamily="18" charset="0"/>
              </a:rPr>
              <a:t>Ms. VishnuPriya </a:t>
            </a:r>
            <a:r>
              <a:rPr lang="en-IN" sz="2400" dirty="0" smtClean="0">
                <a:solidFill>
                  <a:schemeClr val="bg2">
                    <a:lumMod val="10000"/>
                  </a:schemeClr>
                </a:solidFill>
                <a:latin typeface="Times New Roman" panose="02020603050405020304" pitchFamily="18" charset="0"/>
                <a:cs typeface="Times New Roman" panose="02020603050405020304" pitchFamily="18" charset="0"/>
              </a:rPr>
              <a:t>D</a:t>
            </a:r>
          </a:p>
          <a:p>
            <a:r>
              <a:rPr lang="en-IN" sz="2400" dirty="0" smtClean="0">
                <a:solidFill>
                  <a:schemeClr val="bg2">
                    <a:lumMod val="10000"/>
                  </a:schemeClr>
                </a:solidFill>
                <a:latin typeface="Times New Roman" panose="02020603050405020304" pitchFamily="18" charset="0"/>
                <a:cs typeface="Times New Roman" panose="02020603050405020304" pitchFamily="18" charset="0"/>
              </a:rPr>
              <a:t>                                                                                                                   </a:t>
            </a:r>
            <a:r>
              <a:rPr lang="en-IN" sz="2400" dirty="0" smtClean="0">
                <a:solidFill>
                  <a:schemeClr val="bg2">
                    <a:lumMod val="10000"/>
                  </a:schemeClr>
                </a:solidFill>
                <a:latin typeface="Times New Roman" panose="02020603050405020304" pitchFamily="18" charset="0"/>
                <a:cs typeface="Times New Roman" panose="02020603050405020304" pitchFamily="18" charset="0"/>
              </a:rPr>
              <a:t>Ms. Poonam </a:t>
            </a:r>
            <a:r>
              <a:rPr lang="en-IN" sz="2400" dirty="0" smtClean="0">
                <a:solidFill>
                  <a:schemeClr val="bg2">
                    <a:lumMod val="10000"/>
                  </a:schemeClr>
                </a:solidFill>
                <a:latin typeface="Times New Roman" panose="02020603050405020304" pitchFamily="18" charset="0"/>
                <a:cs typeface="Times New Roman" panose="02020603050405020304" pitchFamily="18" charset="0"/>
              </a:rPr>
              <a:t>Muttagikar    </a:t>
            </a:r>
            <a:endParaRPr lang="en-IN" sz="2200" dirty="0" smtClean="0">
              <a:latin typeface="Times New Roman" panose="02020603050405020304" pitchFamily="18" charset="0"/>
              <a:cs typeface="Times New Roman" panose="02020603050405020304" pitchFamily="18" charset="0"/>
            </a:endParaRPr>
          </a:p>
          <a:p>
            <a:r>
              <a:rPr lang="en-IN" sz="2800" b="1" dirty="0" smtClean="0">
                <a:solidFill>
                  <a:schemeClr val="bg2">
                    <a:lumMod val="10000"/>
                  </a:schemeClr>
                </a:solidFill>
                <a:latin typeface="Times New Roman" panose="02020603050405020304" pitchFamily="18" charset="0"/>
                <a:cs typeface="Times New Roman" panose="02020603050405020304" pitchFamily="18" charset="0"/>
              </a:rPr>
              <a:t>				</a:t>
            </a:r>
            <a:endParaRPr lang="en-IN" sz="2200" dirty="0" smtClean="0">
              <a:solidFill>
                <a:schemeClr val="bg2">
                  <a:lumMod val="10000"/>
                </a:schemeClr>
              </a:solidFill>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 xmlns:p14="http://schemas.microsoft.com/office/powerpoint/2010/main" val="2205261697"/>
      </p:ext>
    </p:extLst>
  </p:cSld>
  <p:clrMapOvr>
    <a:masterClrMapping/>
  </p:clrMapOvr>
  <p:transition>
    <p:pull dir="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32D2BB4-95C2-08C2-B934-8FA80B38D3C2}"/>
              </a:ext>
            </a:extLst>
          </p:cNvPr>
          <p:cNvSpPr>
            <a:spLocks noGrp="1"/>
          </p:cNvSpPr>
          <p:nvPr>
            <p:ph type="title"/>
          </p:nvPr>
        </p:nvSpPr>
        <p:spPr>
          <a:xfrm>
            <a:off x="1708029" y="271825"/>
            <a:ext cx="9645771" cy="717225"/>
          </a:xfrm>
        </p:spPr>
        <p:txBody>
          <a:bodyPr>
            <a:normAutofit fontScale="90000"/>
          </a:bodyPr>
          <a:lstStyle/>
          <a:p>
            <a:r>
              <a:rPr lang="en-US" sz="2200" dirty="0">
                <a:latin typeface="Times New Roman" panose="02020603050405020304" pitchFamily="18" charset="0"/>
                <a:cs typeface="Times New Roman" panose="02020603050405020304" pitchFamily="18" charset="0"/>
              </a:rPr>
              <a:t>Display the record of </a:t>
            </a:r>
            <a:r>
              <a:rPr lang="en-US" sz="2200" b="1" dirty="0">
                <a:latin typeface="Times New Roman" panose="02020603050405020304" pitchFamily="18" charset="0"/>
                <a:cs typeface="Times New Roman" panose="02020603050405020304" pitchFamily="18" charset="0"/>
              </a:rPr>
              <a:t>Admin</a:t>
            </a:r>
            <a:r>
              <a:rPr lang="en-US" sz="2200" dirty="0">
                <a:latin typeface="Times New Roman" panose="02020603050405020304" pitchFamily="18" charset="0"/>
                <a:cs typeface="Times New Roman" panose="02020603050405020304" pitchFamily="18" charset="0"/>
              </a:rPr>
              <a:t> based on </a:t>
            </a:r>
            <a:r>
              <a:rPr lang="en-US" sz="2200" b="1" dirty="0">
                <a:latin typeface="Times New Roman" panose="02020603050405020304" pitchFamily="18" charset="0"/>
                <a:cs typeface="Times New Roman" panose="02020603050405020304" pitchFamily="18" charset="0"/>
              </a:rPr>
              <a:t>Id </a:t>
            </a:r>
            <a:r>
              <a:rPr lang="en-US" sz="2200" dirty="0">
                <a:latin typeface="Times New Roman" panose="02020603050405020304" pitchFamily="18" charset="0"/>
                <a:cs typeface="Times New Roman" panose="02020603050405020304" pitchFamily="18" charset="0"/>
              </a:rPr>
              <a:t>By Using </a:t>
            </a:r>
            <a:r>
              <a:rPr lang="en-US" sz="2200" b="1" dirty="0">
                <a:latin typeface="Times New Roman" panose="02020603050405020304" pitchFamily="18" charset="0"/>
                <a:cs typeface="Times New Roman" panose="02020603050405020304" pitchFamily="18" charset="0"/>
              </a:rPr>
              <a:t>GET</a:t>
            </a:r>
            <a:r>
              <a:rPr lang="en-US" sz="2200" dirty="0">
                <a:latin typeface="Times New Roman" panose="02020603050405020304" pitchFamily="18" charset="0"/>
                <a:cs typeface="Times New Roman" panose="02020603050405020304" pitchFamily="18" charset="0"/>
              </a:rPr>
              <a:t> Method</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URL:http://localhost:8081/admins/1001/</a:t>
            </a:r>
            <a:endParaRPr lang="en-IN" sz="2200"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 xmlns:a16="http://schemas.microsoft.com/office/drawing/2014/main" id="{BCCE46BE-EE20-F859-C1B1-1CC3E4B619E2}"/>
              </a:ext>
            </a:extLst>
          </p:cNvPr>
          <p:cNvPicPr>
            <a:picLocks noGrp="1" noChangeAspect="1"/>
          </p:cNvPicPr>
          <p:nvPr>
            <p:ph idx="1"/>
          </p:nvPr>
        </p:nvPicPr>
        <p:blipFill>
          <a:blip r:embed="rId2" cstate="print"/>
          <a:stretch>
            <a:fillRect/>
          </a:stretch>
        </p:blipFill>
        <p:spPr>
          <a:xfrm>
            <a:off x="1409700" y="965200"/>
            <a:ext cx="10782299" cy="5892800"/>
          </a:xfrm>
        </p:spPr>
      </p:pic>
    </p:spTree>
    <p:extLst>
      <p:ext uri="{BB962C8B-B14F-4D97-AF65-F5344CB8AC3E}">
        <p14:creationId xmlns="" xmlns:p14="http://schemas.microsoft.com/office/powerpoint/2010/main" val="3658472305"/>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399C2F0-50F0-3247-839F-4BDD490FD379}"/>
              </a:ext>
            </a:extLst>
          </p:cNvPr>
          <p:cNvSpPr>
            <a:spLocks noGrp="1"/>
          </p:cNvSpPr>
          <p:nvPr>
            <p:ph type="title"/>
          </p:nvPr>
        </p:nvSpPr>
        <p:spPr>
          <a:xfrm>
            <a:off x="1725285" y="318478"/>
            <a:ext cx="9563203" cy="726557"/>
          </a:xfrm>
        </p:spPr>
        <p:txBody>
          <a:bodyPr>
            <a:normAutofit fontScale="90000"/>
          </a:bodyPr>
          <a:lstStyle/>
          <a:p>
            <a:r>
              <a:rPr lang="en-US" sz="2200" dirty="0">
                <a:latin typeface="Times New Roman" panose="02020603050405020304" pitchFamily="18" charset="0"/>
                <a:cs typeface="Times New Roman" panose="02020603050405020304" pitchFamily="18" charset="0"/>
              </a:rPr>
              <a:t>Display the record of </a:t>
            </a:r>
            <a:r>
              <a:rPr lang="en-US" sz="2200" b="1" dirty="0">
                <a:latin typeface="Times New Roman" panose="02020603050405020304" pitchFamily="18" charset="0"/>
                <a:cs typeface="Times New Roman" panose="02020603050405020304" pitchFamily="18" charset="0"/>
              </a:rPr>
              <a:t>Visitor</a:t>
            </a:r>
            <a:r>
              <a:rPr lang="en-US" sz="2200" dirty="0">
                <a:latin typeface="Times New Roman" panose="02020603050405020304" pitchFamily="18" charset="0"/>
                <a:cs typeface="Times New Roman" panose="02020603050405020304" pitchFamily="18" charset="0"/>
              </a:rPr>
              <a:t> based on </a:t>
            </a:r>
            <a:r>
              <a:rPr lang="en-US" sz="2200" b="1" dirty="0">
                <a:latin typeface="Times New Roman" panose="02020603050405020304" pitchFamily="18" charset="0"/>
                <a:cs typeface="Times New Roman" panose="02020603050405020304" pitchFamily="18" charset="0"/>
              </a:rPr>
              <a:t>Id </a:t>
            </a:r>
            <a:r>
              <a:rPr lang="en-US" sz="2200" dirty="0">
                <a:latin typeface="Times New Roman" panose="02020603050405020304" pitchFamily="18" charset="0"/>
                <a:cs typeface="Times New Roman" panose="02020603050405020304" pitchFamily="18" charset="0"/>
              </a:rPr>
              <a:t>By Using </a:t>
            </a:r>
            <a:r>
              <a:rPr lang="en-US" sz="2200" b="1" dirty="0">
                <a:latin typeface="Times New Roman" panose="02020603050405020304" pitchFamily="18" charset="0"/>
                <a:cs typeface="Times New Roman" panose="02020603050405020304" pitchFamily="18" charset="0"/>
              </a:rPr>
              <a:t>GET</a:t>
            </a:r>
            <a:r>
              <a:rPr lang="en-US" sz="2200" dirty="0">
                <a:latin typeface="Times New Roman" panose="02020603050405020304" pitchFamily="18" charset="0"/>
                <a:cs typeface="Times New Roman" panose="02020603050405020304" pitchFamily="18" charset="0"/>
              </a:rPr>
              <a:t> Method</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URL:http://localhost:8081/visitors/1/</a:t>
            </a:r>
            <a:endParaRPr lang="en-IN" sz="22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 xmlns:a16="http://schemas.microsoft.com/office/drawing/2014/main" id="{DFF213E6-2485-46B3-C57C-F76FFEA71D08}"/>
              </a:ext>
            </a:extLst>
          </p:cNvPr>
          <p:cNvPicPr>
            <a:picLocks noGrp="1" noChangeAspect="1"/>
          </p:cNvPicPr>
          <p:nvPr>
            <p:ph idx="1"/>
          </p:nvPr>
        </p:nvPicPr>
        <p:blipFill>
          <a:blip r:embed="rId2" cstate="print"/>
          <a:stretch>
            <a:fillRect/>
          </a:stretch>
        </p:blipFill>
        <p:spPr>
          <a:xfrm>
            <a:off x="1358900" y="965200"/>
            <a:ext cx="10833100" cy="5715000"/>
          </a:xfrm>
        </p:spPr>
      </p:pic>
    </p:spTree>
    <p:extLst>
      <p:ext uri="{BB962C8B-B14F-4D97-AF65-F5344CB8AC3E}">
        <p14:creationId xmlns="" xmlns:p14="http://schemas.microsoft.com/office/powerpoint/2010/main" val="3334946766"/>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DE53651-AF6B-AFD0-6521-CECBA6EC26D2}"/>
              </a:ext>
            </a:extLst>
          </p:cNvPr>
          <p:cNvSpPr>
            <a:spLocks noGrp="1"/>
          </p:cNvSpPr>
          <p:nvPr>
            <p:ph type="title"/>
          </p:nvPr>
        </p:nvSpPr>
        <p:spPr>
          <a:xfrm>
            <a:off x="1733909" y="318472"/>
            <a:ext cx="9619891" cy="689234"/>
          </a:xfrm>
        </p:spPr>
        <p:txBody>
          <a:bodyPr>
            <a:normAutofit fontScale="90000"/>
          </a:bodyPr>
          <a:lstStyle/>
          <a:p>
            <a:r>
              <a:rPr lang="en-US" sz="2200" dirty="0">
                <a:latin typeface="Times New Roman" panose="02020603050405020304" pitchFamily="18" charset="0"/>
                <a:cs typeface="Times New Roman" panose="02020603050405020304" pitchFamily="18" charset="0"/>
              </a:rPr>
              <a:t>Display the record of </a:t>
            </a:r>
            <a:r>
              <a:rPr lang="en-US" sz="2200" b="1" dirty="0">
                <a:latin typeface="Times New Roman" panose="02020603050405020304" pitchFamily="18" charset="0"/>
                <a:cs typeface="Times New Roman" panose="02020603050405020304" pitchFamily="18" charset="0"/>
              </a:rPr>
              <a:t>Admin</a:t>
            </a:r>
            <a:r>
              <a:rPr lang="en-US" sz="2200" dirty="0">
                <a:latin typeface="Times New Roman" panose="02020603050405020304" pitchFamily="18" charset="0"/>
                <a:cs typeface="Times New Roman" panose="02020603050405020304" pitchFamily="18" charset="0"/>
              </a:rPr>
              <a:t> based on </a:t>
            </a:r>
            <a:r>
              <a:rPr lang="en-US" sz="2200" b="1" dirty="0">
                <a:latin typeface="Times New Roman" panose="02020603050405020304" pitchFamily="18" charset="0"/>
                <a:cs typeface="Times New Roman" panose="02020603050405020304" pitchFamily="18" charset="0"/>
              </a:rPr>
              <a:t>Name </a:t>
            </a:r>
            <a:r>
              <a:rPr lang="en-US" sz="2200" dirty="0">
                <a:latin typeface="Times New Roman" panose="02020603050405020304" pitchFamily="18" charset="0"/>
                <a:cs typeface="Times New Roman" panose="02020603050405020304" pitchFamily="18" charset="0"/>
              </a:rPr>
              <a:t>By Using </a:t>
            </a:r>
            <a:r>
              <a:rPr lang="en-US" sz="2200" b="1" dirty="0">
                <a:latin typeface="Times New Roman" panose="02020603050405020304" pitchFamily="18" charset="0"/>
                <a:cs typeface="Times New Roman" panose="02020603050405020304" pitchFamily="18" charset="0"/>
              </a:rPr>
              <a:t>GET</a:t>
            </a:r>
            <a:r>
              <a:rPr lang="en-US" sz="2200" dirty="0">
                <a:latin typeface="Times New Roman" panose="02020603050405020304" pitchFamily="18" charset="0"/>
                <a:cs typeface="Times New Roman" panose="02020603050405020304" pitchFamily="18" charset="0"/>
              </a:rPr>
              <a:t> Method</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URL:http://localhost:8081/admins/name/Pavithra/</a:t>
            </a:r>
            <a:endParaRPr lang="en-IN" sz="22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 xmlns:a16="http://schemas.microsoft.com/office/drawing/2014/main" id="{ABBEB527-D708-77A8-2036-E9BEFDB39A9B}"/>
              </a:ext>
            </a:extLst>
          </p:cNvPr>
          <p:cNvPicPr>
            <a:picLocks noGrp="1" noChangeAspect="1"/>
          </p:cNvPicPr>
          <p:nvPr>
            <p:ph idx="1"/>
          </p:nvPr>
        </p:nvPicPr>
        <p:blipFill>
          <a:blip r:embed="rId2" cstate="print"/>
          <a:stretch>
            <a:fillRect/>
          </a:stretch>
        </p:blipFill>
        <p:spPr>
          <a:xfrm>
            <a:off x="1435100" y="1003300"/>
            <a:ext cx="10464800" cy="5854700"/>
          </a:xfrm>
        </p:spPr>
      </p:pic>
    </p:spTree>
    <p:extLst>
      <p:ext uri="{BB962C8B-B14F-4D97-AF65-F5344CB8AC3E}">
        <p14:creationId xmlns="" xmlns:p14="http://schemas.microsoft.com/office/powerpoint/2010/main" val="304417840"/>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C8F34C-28D8-B638-C308-6A874E191614}"/>
              </a:ext>
            </a:extLst>
          </p:cNvPr>
          <p:cNvSpPr>
            <a:spLocks noGrp="1"/>
          </p:cNvSpPr>
          <p:nvPr>
            <p:ph type="title"/>
          </p:nvPr>
        </p:nvSpPr>
        <p:spPr>
          <a:xfrm>
            <a:off x="1785671" y="365131"/>
            <a:ext cx="9568132" cy="726557"/>
          </a:xfrm>
        </p:spPr>
        <p:txBody>
          <a:bodyPr>
            <a:normAutofit fontScale="90000"/>
          </a:bodyPr>
          <a:lstStyle/>
          <a:p>
            <a:r>
              <a:rPr lang="en-US" sz="2200" dirty="0">
                <a:latin typeface="Times New Roman" panose="02020603050405020304" pitchFamily="18" charset="0"/>
                <a:cs typeface="Times New Roman" panose="02020603050405020304" pitchFamily="18" charset="0"/>
              </a:rPr>
              <a:t>Display the record of </a:t>
            </a:r>
            <a:r>
              <a:rPr lang="en-US" sz="2200" b="1" dirty="0">
                <a:latin typeface="Times New Roman" panose="02020603050405020304" pitchFamily="18" charset="0"/>
                <a:cs typeface="Times New Roman" panose="02020603050405020304" pitchFamily="18" charset="0"/>
              </a:rPr>
              <a:t>Admin</a:t>
            </a:r>
            <a:r>
              <a:rPr lang="en-US" sz="2200" dirty="0">
                <a:latin typeface="Times New Roman" panose="02020603050405020304" pitchFamily="18" charset="0"/>
                <a:cs typeface="Times New Roman" panose="02020603050405020304" pitchFamily="18" charset="0"/>
              </a:rPr>
              <a:t> based on </a:t>
            </a:r>
            <a:r>
              <a:rPr lang="en-US" sz="2200" b="1" dirty="0">
                <a:latin typeface="Times New Roman" panose="02020603050405020304" pitchFamily="18" charset="0"/>
                <a:cs typeface="Times New Roman" panose="02020603050405020304" pitchFamily="18" charset="0"/>
              </a:rPr>
              <a:t>AccomodationType </a:t>
            </a:r>
            <a:r>
              <a:rPr lang="en-US" sz="2200" dirty="0">
                <a:latin typeface="Times New Roman" panose="02020603050405020304" pitchFamily="18" charset="0"/>
                <a:cs typeface="Times New Roman" panose="02020603050405020304" pitchFamily="18" charset="0"/>
              </a:rPr>
              <a:t>By Using </a:t>
            </a:r>
            <a:r>
              <a:rPr lang="en-US" sz="2200" b="1" dirty="0">
                <a:latin typeface="Times New Roman" panose="02020603050405020304" pitchFamily="18" charset="0"/>
                <a:cs typeface="Times New Roman" panose="02020603050405020304" pitchFamily="18" charset="0"/>
              </a:rPr>
              <a:t>GET</a:t>
            </a:r>
            <a:r>
              <a:rPr lang="en-US" sz="2200" dirty="0">
                <a:latin typeface="Times New Roman" panose="02020603050405020304" pitchFamily="18" charset="0"/>
                <a:cs typeface="Times New Roman" panose="02020603050405020304" pitchFamily="18" charset="0"/>
              </a:rPr>
              <a:t> Method</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URL:http://localhost:8081/admins/accomodationtype/Star Hotel/</a:t>
            </a:r>
            <a:endParaRPr lang="en-IN" sz="22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 xmlns:a16="http://schemas.microsoft.com/office/drawing/2014/main" id="{0F43C477-71A0-9A92-1866-E1A8FE6E8DD7}"/>
              </a:ext>
            </a:extLst>
          </p:cNvPr>
          <p:cNvPicPr>
            <a:picLocks noGrp="1" noChangeAspect="1"/>
          </p:cNvPicPr>
          <p:nvPr>
            <p:ph idx="1"/>
          </p:nvPr>
        </p:nvPicPr>
        <p:blipFill>
          <a:blip r:embed="rId2" cstate="print"/>
          <a:stretch>
            <a:fillRect/>
          </a:stretch>
        </p:blipFill>
        <p:spPr>
          <a:xfrm>
            <a:off x="1447800" y="1206500"/>
            <a:ext cx="10528300" cy="5473700"/>
          </a:xfrm>
        </p:spPr>
      </p:pic>
    </p:spTree>
    <p:extLst>
      <p:ext uri="{BB962C8B-B14F-4D97-AF65-F5344CB8AC3E}">
        <p14:creationId xmlns="" xmlns:p14="http://schemas.microsoft.com/office/powerpoint/2010/main" val="2906731920"/>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C82B9E-9BEE-D662-ABB3-E94853E96D52}"/>
              </a:ext>
            </a:extLst>
          </p:cNvPr>
          <p:cNvSpPr>
            <a:spLocks noGrp="1"/>
          </p:cNvSpPr>
          <p:nvPr>
            <p:ph type="title"/>
          </p:nvPr>
        </p:nvSpPr>
        <p:spPr>
          <a:xfrm>
            <a:off x="1759789" y="318478"/>
            <a:ext cx="9594011" cy="754547"/>
          </a:xfrm>
        </p:spPr>
        <p:txBody>
          <a:bodyPr>
            <a:normAutofit fontScale="90000"/>
          </a:bodyPr>
          <a:lstStyle/>
          <a:p>
            <a:r>
              <a:rPr lang="en-US" sz="2200" dirty="0">
                <a:latin typeface="Times New Roman" panose="02020603050405020304" pitchFamily="18" charset="0"/>
                <a:cs typeface="Times New Roman" panose="02020603050405020304" pitchFamily="18" charset="0"/>
              </a:rPr>
              <a:t>Display the record of </a:t>
            </a:r>
            <a:r>
              <a:rPr lang="en-US" sz="2200" b="1" dirty="0">
                <a:latin typeface="Times New Roman" panose="02020603050405020304" pitchFamily="18" charset="0"/>
                <a:cs typeface="Times New Roman" panose="02020603050405020304" pitchFamily="18" charset="0"/>
              </a:rPr>
              <a:t>Admin</a:t>
            </a:r>
            <a:r>
              <a:rPr lang="en-US" sz="2200" dirty="0">
                <a:latin typeface="Times New Roman" panose="02020603050405020304" pitchFamily="18" charset="0"/>
                <a:cs typeface="Times New Roman" panose="02020603050405020304" pitchFamily="18" charset="0"/>
              </a:rPr>
              <a:t> based on </a:t>
            </a:r>
            <a:r>
              <a:rPr lang="en-US" sz="2200" b="1" dirty="0">
                <a:latin typeface="Times New Roman" panose="02020603050405020304" pitchFamily="18" charset="0"/>
                <a:cs typeface="Times New Roman" panose="02020603050405020304" pitchFamily="18" charset="0"/>
              </a:rPr>
              <a:t>RoomType </a:t>
            </a:r>
            <a:r>
              <a:rPr lang="en-US" sz="2200" dirty="0">
                <a:latin typeface="Times New Roman" panose="02020603050405020304" pitchFamily="18" charset="0"/>
                <a:cs typeface="Times New Roman" panose="02020603050405020304" pitchFamily="18" charset="0"/>
              </a:rPr>
              <a:t>By Using </a:t>
            </a:r>
            <a:r>
              <a:rPr lang="en-US" sz="2200" b="1" dirty="0">
                <a:latin typeface="Times New Roman" panose="02020603050405020304" pitchFamily="18" charset="0"/>
                <a:cs typeface="Times New Roman" panose="02020603050405020304" pitchFamily="18" charset="0"/>
              </a:rPr>
              <a:t>GET</a:t>
            </a:r>
            <a:r>
              <a:rPr lang="en-US" sz="2200" dirty="0">
                <a:latin typeface="Times New Roman" panose="02020603050405020304" pitchFamily="18" charset="0"/>
                <a:cs typeface="Times New Roman" panose="02020603050405020304" pitchFamily="18" charset="0"/>
              </a:rPr>
              <a:t> Method</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URL:http://localhost:8081/admins/room type/Ac-Type/</a:t>
            </a:r>
            <a:endParaRPr lang="en-IN" sz="22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 xmlns:a16="http://schemas.microsoft.com/office/drawing/2014/main" id="{52C6963A-7EBF-F82A-A825-7988CE9357EB}"/>
              </a:ext>
            </a:extLst>
          </p:cNvPr>
          <p:cNvPicPr>
            <a:picLocks noGrp="1" noChangeAspect="1"/>
          </p:cNvPicPr>
          <p:nvPr>
            <p:ph idx="1"/>
          </p:nvPr>
        </p:nvPicPr>
        <p:blipFill>
          <a:blip r:embed="rId2" cstate="print"/>
          <a:stretch>
            <a:fillRect/>
          </a:stretch>
        </p:blipFill>
        <p:spPr>
          <a:xfrm>
            <a:off x="1422400" y="1041400"/>
            <a:ext cx="10566400" cy="5562600"/>
          </a:xfrm>
        </p:spPr>
      </p:pic>
    </p:spTree>
    <p:extLst>
      <p:ext uri="{BB962C8B-B14F-4D97-AF65-F5344CB8AC3E}">
        <p14:creationId xmlns="" xmlns:p14="http://schemas.microsoft.com/office/powerpoint/2010/main" val="1261465614"/>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4C6BBE0-5D40-1645-108A-B6063003DF06}"/>
              </a:ext>
            </a:extLst>
          </p:cNvPr>
          <p:cNvSpPr>
            <a:spLocks noGrp="1"/>
          </p:cNvSpPr>
          <p:nvPr>
            <p:ph type="title"/>
          </p:nvPr>
        </p:nvSpPr>
        <p:spPr>
          <a:xfrm>
            <a:off x="1733909" y="365126"/>
            <a:ext cx="9619891" cy="567936"/>
          </a:xfrm>
        </p:spPr>
        <p:txBody>
          <a:bodyPr>
            <a:normAutofit fontScale="90000"/>
          </a:bodyPr>
          <a:lstStyle/>
          <a:p>
            <a:r>
              <a:rPr lang="en-US" sz="2200" dirty="0">
                <a:latin typeface="Times New Roman" panose="02020603050405020304" pitchFamily="18" charset="0"/>
                <a:cs typeface="Times New Roman" panose="02020603050405020304" pitchFamily="18" charset="0"/>
              </a:rPr>
              <a:t>Display the record of </a:t>
            </a:r>
            <a:r>
              <a:rPr lang="en-US" sz="2200" b="1" dirty="0">
                <a:latin typeface="Times New Roman" panose="02020603050405020304" pitchFamily="18" charset="0"/>
                <a:cs typeface="Times New Roman" panose="02020603050405020304" pitchFamily="18" charset="0"/>
              </a:rPr>
              <a:t>Visitor</a:t>
            </a:r>
            <a:r>
              <a:rPr lang="en-US" sz="2200" dirty="0">
                <a:latin typeface="Times New Roman" panose="02020603050405020304" pitchFamily="18" charset="0"/>
                <a:cs typeface="Times New Roman" panose="02020603050405020304" pitchFamily="18" charset="0"/>
              </a:rPr>
              <a:t> based on </a:t>
            </a:r>
            <a:r>
              <a:rPr lang="en-US" sz="2200" b="1" dirty="0">
                <a:latin typeface="Times New Roman" panose="02020603050405020304" pitchFamily="18" charset="0"/>
                <a:cs typeface="Times New Roman" panose="02020603050405020304" pitchFamily="18" charset="0"/>
              </a:rPr>
              <a:t>Name </a:t>
            </a:r>
            <a:r>
              <a:rPr lang="en-US" sz="2200" dirty="0">
                <a:latin typeface="Times New Roman" panose="02020603050405020304" pitchFamily="18" charset="0"/>
                <a:cs typeface="Times New Roman" panose="02020603050405020304" pitchFamily="18" charset="0"/>
              </a:rPr>
              <a:t>By Using </a:t>
            </a:r>
            <a:r>
              <a:rPr lang="en-US" sz="2200" b="1" dirty="0">
                <a:latin typeface="Times New Roman" panose="02020603050405020304" pitchFamily="18" charset="0"/>
                <a:cs typeface="Times New Roman" panose="02020603050405020304" pitchFamily="18" charset="0"/>
              </a:rPr>
              <a:t>GET</a:t>
            </a:r>
            <a:r>
              <a:rPr lang="en-US" sz="2200" dirty="0">
                <a:latin typeface="Times New Roman" panose="02020603050405020304" pitchFamily="18" charset="0"/>
                <a:cs typeface="Times New Roman" panose="02020603050405020304" pitchFamily="18" charset="0"/>
              </a:rPr>
              <a:t> Method</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URL:http://localhost:8081/visitors/name/Akshaya/</a:t>
            </a:r>
            <a:endParaRPr lang="en-IN" sz="22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 xmlns:a16="http://schemas.microsoft.com/office/drawing/2014/main" id="{27AAF97A-2ABF-941F-F4BE-B9B1D8F956F8}"/>
              </a:ext>
            </a:extLst>
          </p:cNvPr>
          <p:cNvPicPr>
            <a:picLocks noGrp="1" noChangeAspect="1"/>
          </p:cNvPicPr>
          <p:nvPr>
            <p:ph idx="1"/>
          </p:nvPr>
        </p:nvPicPr>
        <p:blipFill>
          <a:blip r:embed="rId2" cstate="print"/>
          <a:stretch>
            <a:fillRect/>
          </a:stretch>
        </p:blipFill>
        <p:spPr>
          <a:xfrm>
            <a:off x="1409700" y="1079500"/>
            <a:ext cx="10782300" cy="5778500"/>
          </a:xfrm>
        </p:spPr>
      </p:pic>
    </p:spTree>
    <p:extLst>
      <p:ext uri="{BB962C8B-B14F-4D97-AF65-F5344CB8AC3E}">
        <p14:creationId xmlns="" xmlns:p14="http://schemas.microsoft.com/office/powerpoint/2010/main" val="312260138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607A6EF-DAEF-7DD9-A5DB-CB94D92F2B85}"/>
              </a:ext>
            </a:extLst>
          </p:cNvPr>
          <p:cNvSpPr>
            <a:spLocks noGrp="1"/>
          </p:cNvSpPr>
          <p:nvPr>
            <p:ph type="title"/>
          </p:nvPr>
        </p:nvSpPr>
        <p:spPr>
          <a:xfrm>
            <a:off x="1742536" y="365126"/>
            <a:ext cx="9611264" cy="558606"/>
          </a:xfrm>
        </p:spPr>
        <p:txBody>
          <a:bodyPr>
            <a:normAutofit fontScale="90000"/>
          </a:bodyPr>
          <a:lstStyle/>
          <a:p>
            <a:r>
              <a:rPr lang="en-US" sz="2200" dirty="0">
                <a:latin typeface="Times New Roman" panose="02020603050405020304" pitchFamily="18" charset="0"/>
                <a:cs typeface="Times New Roman" panose="02020603050405020304" pitchFamily="18" charset="0"/>
              </a:rPr>
              <a:t>Display the record of </a:t>
            </a:r>
            <a:r>
              <a:rPr lang="en-US" sz="2200" b="1" dirty="0">
                <a:latin typeface="Times New Roman" panose="02020603050405020304" pitchFamily="18" charset="0"/>
                <a:cs typeface="Times New Roman" panose="02020603050405020304" pitchFamily="18" charset="0"/>
              </a:rPr>
              <a:t>Visitor</a:t>
            </a:r>
            <a:r>
              <a:rPr lang="en-US" sz="2200" dirty="0">
                <a:latin typeface="Times New Roman" panose="02020603050405020304" pitchFamily="18" charset="0"/>
                <a:cs typeface="Times New Roman" panose="02020603050405020304" pitchFamily="18" charset="0"/>
              </a:rPr>
              <a:t> based on </a:t>
            </a:r>
            <a:r>
              <a:rPr lang="en-US" sz="2200" b="1" dirty="0">
                <a:latin typeface="Times New Roman" panose="02020603050405020304" pitchFamily="18" charset="0"/>
                <a:cs typeface="Times New Roman" panose="02020603050405020304" pitchFamily="18" charset="0"/>
              </a:rPr>
              <a:t>EmailId </a:t>
            </a:r>
            <a:r>
              <a:rPr lang="en-US" sz="2200" dirty="0">
                <a:latin typeface="Times New Roman" panose="02020603050405020304" pitchFamily="18" charset="0"/>
                <a:cs typeface="Times New Roman" panose="02020603050405020304" pitchFamily="18" charset="0"/>
              </a:rPr>
              <a:t>By Using </a:t>
            </a:r>
            <a:r>
              <a:rPr lang="en-US" sz="2200" b="1" dirty="0">
                <a:latin typeface="Times New Roman" panose="02020603050405020304" pitchFamily="18" charset="0"/>
                <a:cs typeface="Times New Roman" panose="02020603050405020304" pitchFamily="18" charset="0"/>
              </a:rPr>
              <a:t>GET</a:t>
            </a:r>
            <a:r>
              <a:rPr lang="en-US" sz="2200" dirty="0">
                <a:latin typeface="Times New Roman" panose="02020603050405020304" pitchFamily="18" charset="0"/>
                <a:cs typeface="Times New Roman" panose="02020603050405020304" pitchFamily="18" charset="0"/>
              </a:rPr>
              <a:t> Method</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URL:http://localhost:8081/visitors/emailid/swetha@gmail.com/</a:t>
            </a:r>
            <a:endParaRPr lang="en-IN" sz="22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 xmlns:a16="http://schemas.microsoft.com/office/drawing/2014/main" id="{0E029DAD-4572-74CA-84D6-7A682154A643}"/>
              </a:ext>
            </a:extLst>
          </p:cNvPr>
          <p:cNvPicPr>
            <a:picLocks noGrp="1" noChangeAspect="1"/>
          </p:cNvPicPr>
          <p:nvPr>
            <p:ph idx="1"/>
          </p:nvPr>
        </p:nvPicPr>
        <p:blipFill>
          <a:blip r:embed="rId2" cstate="print"/>
          <a:stretch>
            <a:fillRect/>
          </a:stretch>
        </p:blipFill>
        <p:spPr>
          <a:xfrm>
            <a:off x="1422399" y="1066800"/>
            <a:ext cx="10769601" cy="5702316"/>
          </a:xfrm>
        </p:spPr>
      </p:pic>
    </p:spTree>
    <p:extLst>
      <p:ext uri="{BB962C8B-B14F-4D97-AF65-F5344CB8AC3E}">
        <p14:creationId xmlns="" xmlns:p14="http://schemas.microsoft.com/office/powerpoint/2010/main" val="558498143"/>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9602A1-32D0-1D29-D401-0724824FA4BB}"/>
              </a:ext>
            </a:extLst>
          </p:cNvPr>
          <p:cNvSpPr>
            <a:spLocks noGrp="1"/>
          </p:cNvSpPr>
          <p:nvPr>
            <p:ph type="title"/>
          </p:nvPr>
        </p:nvSpPr>
        <p:spPr>
          <a:xfrm>
            <a:off x="1777045" y="365126"/>
            <a:ext cx="9576759" cy="539944"/>
          </a:xfrm>
        </p:spPr>
        <p:txBody>
          <a:bodyPr>
            <a:normAutofit fontScale="90000"/>
          </a:bodyPr>
          <a:lstStyle/>
          <a:p>
            <a:r>
              <a:rPr lang="en-US" sz="2200" dirty="0">
                <a:latin typeface="Times New Roman" panose="02020603050405020304" pitchFamily="18" charset="0"/>
                <a:cs typeface="Times New Roman" panose="02020603050405020304" pitchFamily="18" charset="0"/>
              </a:rPr>
              <a:t>Display the record of </a:t>
            </a:r>
            <a:r>
              <a:rPr lang="en-US" sz="2200" b="1" dirty="0">
                <a:latin typeface="Times New Roman" panose="02020603050405020304" pitchFamily="18" charset="0"/>
                <a:cs typeface="Times New Roman" panose="02020603050405020304" pitchFamily="18" charset="0"/>
              </a:rPr>
              <a:t>Visitor</a:t>
            </a:r>
            <a:r>
              <a:rPr lang="en-US" sz="2200" dirty="0">
                <a:latin typeface="Times New Roman" panose="02020603050405020304" pitchFamily="18" charset="0"/>
                <a:cs typeface="Times New Roman" panose="02020603050405020304" pitchFamily="18" charset="0"/>
              </a:rPr>
              <a:t> based on </a:t>
            </a:r>
            <a:r>
              <a:rPr lang="en-US" sz="2200" b="1" dirty="0">
                <a:latin typeface="Times New Roman" panose="02020603050405020304" pitchFamily="18" charset="0"/>
                <a:cs typeface="Times New Roman" panose="02020603050405020304" pitchFamily="18" charset="0"/>
              </a:rPr>
              <a:t>Address </a:t>
            </a:r>
            <a:r>
              <a:rPr lang="en-US" sz="2200" dirty="0">
                <a:latin typeface="Times New Roman" panose="02020603050405020304" pitchFamily="18" charset="0"/>
                <a:cs typeface="Times New Roman" panose="02020603050405020304" pitchFamily="18" charset="0"/>
              </a:rPr>
              <a:t>By Using </a:t>
            </a:r>
            <a:r>
              <a:rPr lang="en-US" sz="2200" b="1" dirty="0">
                <a:latin typeface="Times New Roman" panose="02020603050405020304" pitchFamily="18" charset="0"/>
                <a:cs typeface="Times New Roman" panose="02020603050405020304" pitchFamily="18" charset="0"/>
              </a:rPr>
              <a:t>GET</a:t>
            </a:r>
            <a:r>
              <a:rPr lang="en-US" sz="2200" dirty="0">
                <a:latin typeface="Times New Roman" panose="02020603050405020304" pitchFamily="18" charset="0"/>
                <a:cs typeface="Times New Roman" panose="02020603050405020304" pitchFamily="18" charset="0"/>
              </a:rPr>
              <a:t> Method</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URL:http://localhost:8081/visitors/address/Chennai/</a:t>
            </a:r>
            <a:endParaRPr lang="en-IN" sz="22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 xmlns:a16="http://schemas.microsoft.com/office/drawing/2014/main" id="{42E8A254-2688-A64F-8904-EC9FFDDC0A5C}"/>
              </a:ext>
            </a:extLst>
          </p:cNvPr>
          <p:cNvPicPr>
            <a:picLocks noGrp="1" noChangeAspect="1"/>
          </p:cNvPicPr>
          <p:nvPr>
            <p:ph idx="1"/>
          </p:nvPr>
        </p:nvPicPr>
        <p:blipFill>
          <a:blip r:embed="rId2" cstate="print"/>
          <a:stretch>
            <a:fillRect/>
          </a:stretch>
        </p:blipFill>
        <p:spPr>
          <a:xfrm>
            <a:off x="1409700" y="1041400"/>
            <a:ext cx="10782300" cy="5816600"/>
          </a:xfrm>
        </p:spPr>
      </p:pic>
    </p:spTree>
    <p:extLst>
      <p:ext uri="{BB962C8B-B14F-4D97-AF65-F5344CB8AC3E}">
        <p14:creationId xmlns="" xmlns:p14="http://schemas.microsoft.com/office/powerpoint/2010/main" val="2586072875"/>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7304AA2-62C5-D01B-D343-5BB99E4776D6}"/>
              </a:ext>
            </a:extLst>
          </p:cNvPr>
          <p:cNvSpPr>
            <a:spLocks noGrp="1"/>
          </p:cNvSpPr>
          <p:nvPr>
            <p:ph type="title"/>
          </p:nvPr>
        </p:nvSpPr>
        <p:spPr>
          <a:xfrm>
            <a:off x="1785671" y="318478"/>
            <a:ext cx="9568132" cy="549275"/>
          </a:xfrm>
        </p:spPr>
        <p:txBody>
          <a:bodyPr>
            <a:normAutofit fontScale="90000"/>
          </a:bodyPr>
          <a:lstStyle/>
          <a:p>
            <a:r>
              <a:rPr lang="en-US" sz="2200" dirty="0">
                <a:latin typeface="Times New Roman" panose="02020603050405020304" pitchFamily="18" charset="0"/>
                <a:cs typeface="Times New Roman" panose="02020603050405020304" pitchFamily="18" charset="0"/>
              </a:rPr>
              <a:t>Display the record of </a:t>
            </a:r>
            <a:r>
              <a:rPr lang="en-US" sz="2200" b="1" dirty="0">
                <a:latin typeface="Times New Roman" panose="02020603050405020304" pitchFamily="18" charset="0"/>
                <a:cs typeface="Times New Roman" panose="02020603050405020304" pitchFamily="18" charset="0"/>
              </a:rPr>
              <a:t>Visitor</a:t>
            </a:r>
            <a:r>
              <a:rPr lang="en-US" sz="2200" dirty="0">
                <a:latin typeface="Times New Roman" panose="02020603050405020304" pitchFamily="18" charset="0"/>
                <a:cs typeface="Times New Roman" panose="02020603050405020304" pitchFamily="18" charset="0"/>
              </a:rPr>
              <a:t> based on </a:t>
            </a:r>
            <a:r>
              <a:rPr lang="en-US" sz="2200" b="1" dirty="0">
                <a:latin typeface="Times New Roman" panose="02020603050405020304" pitchFamily="18" charset="0"/>
                <a:cs typeface="Times New Roman" panose="02020603050405020304" pitchFamily="18" charset="0"/>
              </a:rPr>
              <a:t>Destination </a:t>
            </a:r>
            <a:r>
              <a:rPr lang="en-US" sz="2200" dirty="0">
                <a:latin typeface="Times New Roman" panose="02020603050405020304" pitchFamily="18" charset="0"/>
                <a:cs typeface="Times New Roman" panose="02020603050405020304" pitchFamily="18" charset="0"/>
              </a:rPr>
              <a:t>By Using </a:t>
            </a:r>
            <a:r>
              <a:rPr lang="en-US" sz="2200" b="1" dirty="0">
                <a:latin typeface="Times New Roman" panose="02020603050405020304" pitchFamily="18" charset="0"/>
                <a:cs typeface="Times New Roman" panose="02020603050405020304" pitchFamily="18" charset="0"/>
              </a:rPr>
              <a:t>GET</a:t>
            </a:r>
            <a:r>
              <a:rPr lang="en-US" sz="2200" dirty="0">
                <a:latin typeface="Times New Roman" panose="02020603050405020304" pitchFamily="18" charset="0"/>
                <a:cs typeface="Times New Roman" panose="02020603050405020304" pitchFamily="18" charset="0"/>
              </a:rPr>
              <a:t> Method</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URL:http://localhost:8081/visitors/destination/Kerala/</a:t>
            </a:r>
            <a:endParaRPr lang="en-IN" sz="22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 xmlns:a16="http://schemas.microsoft.com/office/drawing/2014/main" id="{ED01BA3F-BED4-70F5-82C8-422F603109A1}"/>
              </a:ext>
            </a:extLst>
          </p:cNvPr>
          <p:cNvPicPr>
            <a:picLocks noGrp="1" noChangeAspect="1"/>
          </p:cNvPicPr>
          <p:nvPr>
            <p:ph idx="1"/>
          </p:nvPr>
        </p:nvPicPr>
        <p:blipFill>
          <a:blip r:embed="rId2" cstate="print"/>
          <a:stretch>
            <a:fillRect/>
          </a:stretch>
        </p:blipFill>
        <p:spPr>
          <a:xfrm>
            <a:off x="1460500" y="977900"/>
            <a:ext cx="10515600" cy="5664200"/>
          </a:xfrm>
        </p:spPr>
      </p:pic>
    </p:spTree>
    <p:extLst>
      <p:ext uri="{BB962C8B-B14F-4D97-AF65-F5344CB8AC3E}">
        <p14:creationId xmlns="" xmlns:p14="http://schemas.microsoft.com/office/powerpoint/2010/main" val="1602020622"/>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9F133D1-3C49-DDC9-7105-78F9F03183C2}"/>
              </a:ext>
            </a:extLst>
          </p:cNvPr>
          <p:cNvSpPr>
            <a:spLocks noGrp="1"/>
          </p:cNvSpPr>
          <p:nvPr>
            <p:ph type="title"/>
          </p:nvPr>
        </p:nvSpPr>
        <p:spPr>
          <a:xfrm>
            <a:off x="1863308" y="318473"/>
            <a:ext cx="9490493" cy="511952"/>
          </a:xfrm>
        </p:spPr>
        <p:txBody>
          <a:bodyPr>
            <a:normAutofit fontScale="90000"/>
          </a:bodyPr>
          <a:lstStyle/>
          <a:p>
            <a:r>
              <a:rPr lang="en-US" sz="2200" dirty="0">
                <a:latin typeface="Times New Roman" panose="02020603050405020304" pitchFamily="18" charset="0"/>
                <a:cs typeface="Times New Roman" panose="02020603050405020304" pitchFamily="18" charset="0"/>
              </a:rPr>
              <a:t>If </a:t>
            </a:r>
            <a:r>
              <a:rPr lang="en-US" sz="2200" b="1" dirty="0">
                <a:latin typeface="Times New Roman" panose="02020603050405020304" pitchFamily="18" charset="0"/>
                <a:cs typeface="Times New Roman" panose="02020603050405020304" pitchFamily="18" charset="0"/>
              </a:rPr>
              <a:t>Admin</a:t>
            </a:r>
            <a:r>
              <a:rPr lang="en-US" sz="2200" dirty="0">
                <a:latin typeface="Times New Roman" panose="02020603050405020304" pitchFamily="18" charset="0"/>
                <a:cs typeface="Times New Roman" panose="02020603050405020304" pitchFamily="18" charset="0"/>
              </a:rPr>
              <a:t> wants to change the </a:t>
            </a:r>
            <a:r>
              <a:rPr lang="en-US" sz="2200" b="1" dirty="0">
                <a:latin typeface="Times New Roman" panose="02020603050405020304" pitchFamily="18" charset="0"/>
                <a:cs typeface="Times New Roman" panose="02020603050405020304" pitchFamily="18" charset="0"/>
              </a:rPr>
              <a:t>Password</a:t>
            </a:r>
            <a:r>
              <a:rPr lang="en-US" sz="2200" dirty="0">
                <a:latin typeface="Times New Roman" panose="02020603050405020304" pitchFamily="18" charset="0"/>
                <a:cs typeface="Times New Roman" panose="02020603050405020304" pitchFamily="18" charset="0"/>
              </a:rPr>
              <a:t> By Using </a:t>
            </a:r>
            <a:r>
              <a:rPr lang="en-US" sz="2200" b="1" dirty="0">
                <a:latin typeface="Times New Roman" panose="02020603050405020304" pitchFamily="18" charset="0"/>
                <a:cs typeface="Times New Roman" panose="02020603050405020304" pitchFamily="18" charset="0"/>
              </a:rPr>
              <a:t>PUT</a:t>
            </a:r>
            <a:r>
              <a:rPr lang="en-US" sz="2200" dirty="0">
                <a:latin typeface="Times New Roman" panose="02020603050405020304" pitchFamily="18" charset="0"/>
                <a:cs typeface="Times New Roman" panose="02020603050405020304" pitchFamily="18" charset="0"/>
              </a:rPr>
              <a:t> Method</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URL:http://localhost:8081/admins/1001/</a:t>
            </a:r>
            <a:endParaRPr lang="en-IN" sz="22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 xmlns:a16="http://schemas.microsoft.com/office/drawing/2014/main" id="{9E5BA0D3-A6E3-021F-EB01-B5224C4FFE4A}"/>
              </a:ext>
            </a:extLst>
          </p:cNvPr>
          <p:cNvPicPr>
            <a:picLocks noGrp="1" noChangeAspect="1"/>
          </p:cNvPicPr>
          <p:nvPr>
            <p:ph idx="1"/>
          </p:nvPr>
        </p:nvPicPr>
        <p:blipFill>
          <a:blip r:embed="rId2" cstate="print"/>
          <a:stretch>
            <a:fillRect/>
          </a:stretch>
        </p:blipFill>
        <p:spPr>
          <a:xfrm>
            <a:off x="1409700" y="1041400"/>
            <a:ext cx="10782300" cy="5816600"/>
          </a:xfrm>
        </p:spPr>
      </p:pic>
    </p:spTree>
    <p:extLst>
      <p:ext uri="{BB962C8B-B14F-4D97-AF65-F5344CB8AC3E}">
        <p14:creationId xmlns="" xmlns:p14="http://schemas.microsoft.com/office/powerpoint/2010/main" val="281649313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B130F66-10E4-3B56-847E-951CC6D6B8E3}"/>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Content</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9482411B-834D-1E0D-D378-AD885234B453}"/>
              </a:ext>
            </a:extLst>
          </p:cNvPr>
          <p:cNvSpPr>
            <a:spLocks noGrp="1"/>
          </p:cNvSpPr>
          <p:nvPr>
            <p:ph idx="1"/>
          </p:nvPr>
        </p:nvSpPr>
        <p:spPr/>
        <p:txBody>
          <a:bodyPr>
            <a:normAutofit lnSpcReduction="10000"/>
          </a:bodyPr>
          <a:lstStyle/>
          <a:p>
            <a:pPr algn="just"/>
            <a:r>
              <a:rPr lang="en-US" dirty="0">
                <a:latin typeface="Times New Roman" panose="02020603050405020304" pitchFamily="18" charset="0"/>
                <a:cs typeface="Times New Roman" panose="02020603050405020304" pitchFamily="18" charset="0"/>
              </a:rPr>
              <a:t>Introduction</a:t>
            </a:r>
          </a:p>
          <a:p>
            <a:pPr algn="just"/>
            <a:r>
              <a:rPr lang="en-IN" dirty="0" smtClean="0">
                <a:latin typeface="Times New Roman" panose="02020603050405020304" pitchFamily="18" charset="0"/>
                <a:cs typeface="Times New Roman" panose="02020603050405020304" pitchFamily="18" charset="0"/>
              </a:rPr>
              <a:t>Objectives</a:t>
            </a:r>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Modules Description</a:t>
            </a:r>
          </a:p>
          <a:p>
            <a:pPr algn="just"/>
            <a:r>
              <a:rPr lang="en-IN" dirty="0" smtClean="0">
                <a:latin typeface="Times New Roman" panose="02020603050405020304" pitchFamily="18" charset="0"/>
                <a:cs typeface="Times New Roman" panose="02020603050405020304" pitchFamily="18" charset="0"/>
              </a:rPr>
              <a:t>Requirement</a:t>
            </a:r>
          </a:p>
          <a:p>
            <a:pPr algn="just"/>
            <a:r>
              <a:rPr lang="en-IN" dirty="0" smtClean="0">
                <a:latin typeface="Times New Roman" panose="02020603050405020304" pitchFamily="18" charset="0"/>
                <a:cs typeface="Times New Roman" panose="02020603050405020304" pitchFamily="18" charset="0"/>
              </a:rPr>
              <a:t>CRUD Operation</a:t>
            </a:r>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Annotation</a:t>
            </a:r>
          </a:p>
          <a:p>
            <a:pPr algn="just"/>
            <a:r>
              <a:rPr lang="en-IN" dirty="0">
                <a:latin typeface="Times New Roman" panose="02020603050405020304" pitchFamily="18" charset="0"/>
                <a:cs typeface="Times New Roman" panose="02020603050405020304" pitchFamily="18" charset="0"/>
              </a:rPr>
              <a:t>Screenshots</a:t>
            </a:r>
          </a:p>
          <a:p>
            <a:pPr algn="just"/>
            <a:r>
              <a:rPr lang="en-IN" dirty="0">
                <a:latin typeface="Times New Roman" panose="02020603050405020304" pitchFamily="18" charset="0"/>
                <a:cs typeface="Times New Roman" panose="02020603050405020304" pitchFamily="18" charset="0"/>
              </a:rPr>
              <a:t>Database Table Design</a:t>
            </a:r>
          </a:p>
          <a:p>
            <a:pPr algn="just"/>
            <a:r>
              <a:rPr lang="en-IN" dirty="0">
                <a:latin typeface="Times New Roman" panose="02020603050405020304" pitchFamily="18" charset="0"/>
                <a:cs typeface="Times New Roman" panose="02020603050405020304" pitchFamily="18" charset="0"/>
              </a:rPr>
              <a:t>Conclusion</a:t>
            </a:r>
          </a:p>
          <a:p>
            <a:pPr algn="just"/>
            <a:endParaRPr lang="en-IN" sz="3200" dirty="0">
              <a:latin typeface="Times New Roman" panose="02020603050405020304" pitchFamily="18" charset="0"/>
              <a:cs typeface="Times New Roman" panose="02020603050405020304" pitchFamily="18" charset="0"/>
            </a:endParaRPr>
          </a:p>
          <a:p>
            <a:pPr marL="0" indent="0" algn="just">
              <a:buNone/>
            </a:pPr>
            <a:endParaRPr lang="en-IN" sz="3200" dirty="0">
              <a:latin typeface="Times New Roman" panose="02020603050405020304" pitchFamily="18" charset="0"/>
              <a:cs typeface="Times New Roman" panose="02020603050405020304" pitchFamily="18" charset="0"/>
            </a:endParaRPr>
          </a:p>
          <a:p>
            <a:pPr marL="0" indent="0" algn="just">
              <a:buNone/>
            </a:pPr>
            <a:endParaRPr lang="en-IN" sz="3200" dirty="0">
              <a:latin typeface="Times New Roman" panose="02020603050405020304" pitchFamily="18" charset="0"/>
              <a:cs typeface="Times New Roman" panose="02020603050405020304" pitchFamily="18" charset="0"/>
            </a:endParaRPr>
          </a:p>
          <a:p>
            <a:pPr algn="just"/>
            <a:endParaRPr lang="en-IN" sz="3200" dirty="0">
              <a:latin typeface="Times New Roman" panose="02020603050405020304" pitchFamily="18" charset="0"/>
              <a:cs typeface="Times New Roman" panose="02020603050405020304" pitchFamily="18" charset="0"/>
            </a:endParaRPr>
          </a:p>
          <a:p>
            <a:pPr algn="just"/>
            <a:endParaRPr lang="en-US" sz="3200" dirty="0">
              <a:latin typeface="Times New Roman" panose="02020603050405020304" pitchFamily="18" charset="0"/>
              <a:cs typeface="Times New Roman" panose="02020603050405020304" pitchFamily="18" charset="0"/>
            </a:endParaRPr>
          </a:p>
          <a:p>
            <a:pPr marL="0" indent="0" algn="just">
              <a:buNone/>
            </a:pPr>
            <a:endParaRPr lang="en-IN" dirty="0"/>
          </a:p>
        </p:txBody>
      </p:sp>
    </p:spTree>
    <p:extLst>
      <p:ext uri="{BB962C8B-B14F-4D97-AF65-F5344CB8AC3E}">
        <p14:creationId xmlns="" xmlns:p14="http://schemas.microsoft.com/office/powerpoint/2010/main" val="711109569"/>
      </p:ext>
    </p:extLst>
  </p:cSld>
  <p:clrMapOvr>
    <a:masterClrMapping/>
  </p:clrMapOvr>
  <p:transition>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58F5F61-1761-4B24-43C2-DDC81DBF0F38}"/>
              </a:ext>
            </a:extLst>
          </p:cNvPr>
          <p:cNvSpPr>
            <a:spLocks noGrp="1"/>
          </p:cNvSpPr>
          <p:nvPr>
            <p:ph type="title"/>
          </p:nvPr>
        </p:nvSpPr>
        <p:spPr>
          <a:xfrm>
            <a:off x="1785671" y="365126"/>
            <a:ext cx="9568132" cy="567936"/>
          </a:xfrm>
        </p:spPr>
        <p:txBody>
          <a:bodyPr>
            <a:normAutofit fontScale="90000"/>
          </a:bodyPr>
          <a:lstStyle/>
          <a:p>
            <a:r>
              <a:rPr lang="en-US" sz="2200" dirty="0">
                <a:latin typeface="Times New Roman" panose="02020603050405020304" pitchFamily="18" charset="0"/>
                <a:cs typeface="Times New Roman" panose="02020603050405020304" pitchFamily="18" charset="0"/>
              </a:rPr>
              <a:t>If </a:t>
            </a:r>
            <a:r>
              <a:rPr lang="en-US" sz="2200" b="1" dirty="0">
                <a:latin typeface="Times New Roman" panose="02020603050405020304" pitchFamily="18" charset="0"/>
                <a:cs typeface="Times New Roman" panose="02020603050405020304" pitchFamily="18" charset="0"/>
              </a:rPr>
              <a:t>Visitor</a:t>
            </a:r>
            <a:r>
              <a:rPr lang="en-US" sz="2200" dirty="0">
                <a:latin typeface="Times New Roman" panose="02020603050405020304" pitchFamily="18" charset="0"/>
                <a:cs typeface="Times New Roman" panose="02020603050405020304" pitchFamily="18" charset="0"/>
              </a:rPr>
              <a:t> wants to change the </a:t>
            </a:r>
            <a:r>
              <a:rPr lang="en-US" sz="2200" b="1" dirty="0">
                <a:latin typeface="Times New Roman" panose="02020603050405020304" pitchFamily="18" charset="0"/>
                <a:cs typeface="Times New Roman" panose="02020603050405020304" pitchFamily="18" charset="0"/>
              </a:rPr>
              <a:t>Address and Destination</a:t>
            </a:r>
            <a:r>
              <a:rPr lang="en-US" sz="2200" dirty="0">
                <a:latin typeface="Times New Roman" panose="02020603050405020304" pitchFamily="18" charset="0"/>
                <a:cs typeface="Times New Roman" panose="02020603050405020304" pitchFamily="18" charset="0"/>
              </a:rPr>
              <a:t> By Using </a:t>
            </a:r>
            <a:r>
              <a:rPr lang="en-US" sz="2200" b="1" dirty="0">
                <a:latin typeface="Times New Roman" panose="02020603050405020304" pitchFamily="18" charset="0"/>
                <a:cs typeface="Times New Roman" panose="02020603050405020304" pitchFamily="18" charset="0"/>
              </a:rPr>
              <a:t>PUT</a:t>
            </a:r>
            <a:r>
              <a:rPr lang="en-US" sz="2200" dirty="0">
                <a:latin typeface="Times New Roman" panose="02020603050405020304" pitchFamily="18" charset="0"/>
                <a:cs typeface="Times New Roman" panose="02020603050405020304" pitchFamily="18" charset="0"/>
              </a:rPr>
              <a:t> Method</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URL:http://localhost:8081/visitors/2/</a:t>
            </a:r>
            <a:endParaRPr lang="en-IN" sz="22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 xmlns:a16="http://schemas.microsoft.com/office/drawing/2014/main" id="{D5B0A60E-376B-7087-81B4-CB621A1069DA}"/>
              </a:ext>
            </a:extLst>
          </p:cNvPr>
          <p:cNvPicPr>
            <a:picLocks noGrp="1" noChangeAspect="1"/>
          </p:cNvPicPr>
          <p:nvPr>
            <p:ph idx="1"/>
          </p:nvPr>
        </p:nvPicPr>
        <p:blipFill>
          <a:blip r:embed="rId2" cstate="print"/>
          <a:stretch>
            <a:fillRect/>
          </a:stretch>
        </p:blipFill>
        <p:spPr>
          <a:xfrm>
            <a:off x="1358900" y="1092200"/>
            <a:ext cx="10833100" cy="5765800"/>
          </a:xfrm>
        </p:spPr>
      </p:pic>
    </p:spTree>
    <p:extLst>
      <p:ext uri="{BB962C8B-B14F-4D97-AF65-F5344CB8AC3E}">
        <p14:creationId xmlns="" xmlns:p14="http://schemas.microsoft.com/office/powerpoint/2010/main" val="222199333"/>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7A4F573-B5B1-1CEB-DFD5-A3BB10BEDFF8}"/>
              </a:ext>
            </a:extLst>
          </p:cNvPr>
          <p:cNvSpPr>
            <a:spLocks noGrp="1"/>
          </p:cNvSpPr>
          <p:nvPr>
            <p:ph type="title"/>
          </p:nvPr>
        </p:nvSpPr>
        <p:spPr>
          <a:xfrm>
            <a:off x="1828800" y="318478"/>
            <a:ext cx="9525000" cy="670573"/>
          </a:xfrm>
        </p:spPr>
        <p:txBody>
          <a:bodyPr>
            <a:normAutofit fontScale="90000"/>
          </a:bodyPr>
          <a:lstStyle/>
          <a:p>
            <a:r>
              <a:rPr lang="en-US" sz="2200" dirty="0">
                <a:latin typeface="Times New Roman" panose="02020603050405020304" pitchFamily="18" charset="0"/>
                <a:cs typeface="Times New Roman" panose="02020603050405020304" pitchFamily="18" charset="0"/>
              </a:rPr>
              <a:t>Deleting the </a:t>
            </a:r>
            <a:r>
              <a:rPr lang="en-US" sz="2200" b="1" dirty="0">
                <a:latin typeface="Times New Roman" panose="02020603050405020304" pitchFamily="18" charset="0"/>
                <a:cs typeface="Times New Roman" panose="02020603050405020304" pitchFamily="18" charset="0"/>
              </a:rPr>
              <a:t>Visitor Record Based on Id</a:t>
            </a:r>
            <a:r>
              <a:rPr lang="en-US" sz="2200" dirty="0">
                <a:latin typeface="Times New Roman" panose="02020603050405020304" pitchFamily="18" charset="0"/>
                <a:cs typeface="Times New Roman" panose="02020603050405020304" pitchFamily="18" charset="0"/>
              </a:rPr>
              <a:t> By Using </a:t>
            </a:r>
            <a:r>
              <a:rPr lang="en-US" sz="2200" b="1" dirty="0">
                <a:latin typeface="Times New Roman" panose="02020603050405020304" pitchFamily="18" charset="0"/>
                <a:cs typeface="Times New Roman" panose="02020603050405020304" pitchFamily="18" charset="0"/>
              </a:rPr>
              <a:t>DELETE</a:t>
            </a:r>
            <a:r>
              <a:rPr lang="en-US" sz="2200" dirty="0">
                <a:latin typeface="Times New Roman" panose="02020603050405020304" pitchFamily="18" charset="0"/>
                <a:cs typeface="Times New Roman" panose="02020603050405020304" pitchFamily="18" charset="0"/>
              </a:rPr>
              <a:t> Method</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URL:http://localhost:8081/visitors/2/</a:t>
            </a:r>
            <a:endParaRPr lang="en-IN" sz="22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 xmlns:a16="http://schemas.microsoft.com/office/drawing/2014/main" id="{5E063617-E78C-D366-02EF-56BC8F5AB511}"/>
              </a:ext>
            </a:extLst>
          </p:cNvPr>
          <p:cNvPicPr>
            <a:picLocks noGrp="1" noChangeAspect="1"/>
          </p:cNvPicPr>
          <p:nvPr>
            <p:ph idx="1"/>
          </p:nvPr>
        </p:nvPicPr>
        <p:blipFill>
          <a:blip r:embed="rId2" cstate="print"/>
          <a:stretch>
            <a:fillRect/>
          </a:stretch>
        </p:blipFill>
        <p:spPr>
          <a:xfrm>
            <a:off x="1409700" y="1130300"/>
            <a:ext cx="10782300" cy="5575300"/>
          </a:xfrm>
        </p:spPr>
      </p:pic>
    </p:spTree>
    <p:extLst>
      <p:ext uri="{BB962C8B-B14F-4D97-AF65-F5344CB8AC3E}">
        <p14:creationId xmlns="" xmlns:p14="http://schemas.microsoft.com/office/powerpoint/2010/main" val="4132502657"/>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61451C-A33B-0959-4D20-CE7A093040B5}"/>
              </a:ext>
            </a:extLst>
          </p:cNvPr>
          <p:cNvSpPr>
            <a:spLocks noGrp="1"/>
          </p:cNvSpPr>
          <p:nvPr>
            <p:ph type="title"/>
          </p:nvPr>
        </p:nvSpPr>
        <p:spPr>
          <a:xfrm>
            <a:off x="1802925" y="448576"/>
            <a:ext cx="9550879" cy="819509"/>
          </a:xfrm>
        </p:spPr>
        <p:txBody>
          <a:bodyPr>
            <a:noAutofit/>
          </a:bodyPr>
          <a:lstStyle/>
          <a:p>
            <a:r>
              <a:rPr lang="en-US" sz="4000" b="1" dirty="0">
                <a:latin typeface="Times New Roman" panose="02020603050405020304" pitchFamily="18" charset="0"/>
                <a:cs typeface="Times New Roman" panose="02020603050405020304" pitchFamily="18" charset="0"/>
              </a:rPr>
              <a:t>Database Table Design</a:t>
            </a:r>
            <a:br>
              <a:rPr lang="en-US" sz="4000" b="1" dirty="0">
                <a:latin typeface="Times New Roman" panose="02020603050405020304" pitchFamily="18" charset="0"/>
                <a:cs typeface="Times New Roman" panose="02020603050405020304" pitchFamily="18" charset="0"/>
              </a:rPr>
            </a:br>
            <a:endParaRPr lang="en-IN" sz="4000"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 xmlns:a16="http://schemas.microsoft.com/office/drawing/2014/main" id="{947B863B-2503-98DB-1885-F2012ABE1E05}"/>
              </a:ext>
            </a:extLst>
          </p:cNvPr>
          <p:cNvPicPr>
            <a:picLocks noGrp="1" noChangeAspect="1"/>
          </p:cNvPicPr>
          <p:nvPr>
            <p:ph idx="1"/>
          </p:nvPr>
        </p:nvPicPr>
        <p:blipFill>
          <a:blip r:embed="rId2" cstate="print"/>
          <a:stretch>
            <a:fillRect/>
          </a:stretch>
        </p:blipFill>
        <p:spPr>
          <a:xfrm>
            <a:off x="1409700" y="1143000"/>
            <a:ext cx="10604500" cy="5562600"/>
          </a:xfrm>
        </p:spPr>
      </p:pic>
    </p:spTree>
    <p:extLst>
      <p:ext uri="{BB962C8B-B14F-4D97-AF65-F5344CB8AC3E}">
        <p14:creationId xmlns="" xmlns:p14="http://schemas.microsoft.com/office/powerpoint/2010/main" val="2375325708"/>
      </p:ext>
    </p:extLst>
  </p:cSld>
  <p:clrMapOvr>
    <a:masterClrMapping/>
  </p:clrMapOvr>
  <p:transition>
    <p:pull dir="rd"/>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CD97BC9-D0EC-9C5B-49DF-E5D926404CE0}"/>
              </a:ext>
            </a:extLst>
          </p:cNvPr>
          <p:cNvSpPr>
            <a:spLocks noGrp="1"/>
          </p:cNvSpPr>
          <p:nvPr>
            <p:ph type="title"/>
          </p:nvPr>
        </p:nvSpPr>
        <p:spPr>
          <a:xfrm>
            <a:off x="1422400" y="0"/>
            <a:ext cx="10489184" cy="939800"/>
          </a:xfrm>
        </p:spPr>
        <p:txBody>
          <a:bodyPr>
            <a:normAutofit/>
          </a:bodyPr>
          <a:lstStyle/>
          <a:p>
            <a:r>
              <a:rPr lang="en-US" sz="4000" b="1" dirty="0">
                <a:latin typeface="Times New Roman" panose="02020603050405020304" pitchFamily="18" charset="0"/>
                <a:cs typeface="Times New Roman" panose="02020603050405020304" pitchFamily="18" charset="0"/>
              </a:rPr>
              <a:t>Conclusion</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127F47BA-36E0-8AD6-64AF-2283B0A1E943}"/>
              </a:ext>
            </a:extLst>
          </p:cNvPr>
          <p:cNvSpPr>
            <a:spLocks noGrp="1"/>
          </p:cNvSpPr>
          <p:nvPr>
            <p:ph idx="1"/>
          </p:nvPr>
        </p:nvSpPr>
        <p:spPr>
          <a:xfrm>
            <a:off x="1397000" y="939800"/>
            <a:ext cx="10795000" cy="6083300"/>
          </a:xfrm>
        </p:spPr>
        <p:txBody>
          <a:bodyPr/>
          <a:lstStyle/>
          <a:p>
            <a:pPr marL="0" indent="0" algn="just">
              <a:buNone/>
            </a:pPr>
            <a:r>
              <a:rPr lang="en-US" dirty="0"/>
              <a:t> </a:t>
            </a:r>
            <a:r>
              <a:rPr lang="en-US" dirty="0" smtClean="0"/>
              <a:t>     	</a:t>
            </a:r>
            <a:r>
              <a:rPr lang="en-US" dirty="0" smtClean="0">
                <a:latin typeface="Times New Roman" panose="02020603050405020304" pitchFamily="18" charset="0"/>
                <a:cs typeface="Times New Roman" panose="02020603050405020304" pitchFamily="18" charset="0"/>
              </a:rPr>
              <a:t>India is one of the most beautiful location of South Asia is also among the popular countries of the world. The trip to the different parts of this country can reveal numerous mystic things regarding its culture, art, tradition and history. </a:t>
            </a:r>
          </a:p>
          <a:p>
            <a:pPr marL="0" indent="0" algn="just">
              <a:buNone/>
            </a:pPr>
            <a:r>
              <a:rPr lang="en-US" dirty="0" smtClean="0">
                <a:latin typeface="Times New Roman" panose="02020603050405020304" pitchFamily="18" charset="0"/>
                <a:cs typeface="Times New Roman" panose="02020603050405020304" pitchFamily="18" charset="0"/>
              </a:rPr>
              <a:t>          Tourism </a:t>
            </a:r>
            <a:r>
              <a:rPr lang="en-US" dirty="0">
                <a:latin typeface="Times New Roman" panose="02020603050405020304" pitchFamily="18" charset="0"/>
                <a:cs typeface="Times New Roman" panose="02020603050405020304" pitchFamily="18" charset="0"/>
              </a:rPr>
              <a:t>Management System </a:t>
            </a:r>
            <a:r>
              <a:rPr lang="en-US" dirty="0" smtClean="0">
                <a:latin typeface="Times New Roman" panose="02020603050405020304" pitchFamily="18" charset="0"/>
                <a:cs typeface="Times New Roman" panose="02020603050405020304" pitchFamily="18" charset="0"/>
              </a:rPr>
              <a:t>makes </a:t>
            </a:r>
            <a:r>
              <a:rPr lang="en-US" dirty="0">
                <a:latin typeface="Times New Roman" panose="02020603050405020304" pitchFamily="18" charset="0"/>
                <a:cs typeface="Times New Roman" panose="02020603050405020304" pitchFamily="18" charset="0"/>
              </a:rPr>
              <a:t>visitors easy to choose tourist place and </a:t>
            </a:r>
            <a:r>
              <a:rPr lang="en-US" dirty="0" smtClean="0">
                <a:latin typeface="Times New Roman" panose="02020603050405020304" pitchFamily="18" charset="0"/>
                <a:cs typeface="Times New Roman" panose="02020603050405020304" pitchFamily="18" charset="0"/>
              </a:rPr>
              <a:t>accommodation through </a:t>
            </a:r>
            <a:r>
              <a:rPr lang="en-US" dirty="0">
                <a:latin typeface="Times New Roman" panose="02020603050405020304" pitchFamily="18" charset="0"/>
                <a:cs typeface="Times New Roman" panose="02020603050405020304" pitchFamily="18" charset="0"/>
              </a:rPr>
              <a:t>affordable </a:t>
            </a:r>
            <a:r>
              <a:rPr lang="en-US" dirty="0" smtClean="0">
                <a:latin typeface="Times New Roman" panose="02020603050405020304" pitchFamily="18" charset="0"/>
                <a:cs typeface="Times New Roman" panose="02020603050405020304" pitchFamily="18" charset="0"/>
              </a:rPr>
              <a:t>packages, It has become easy for tourist  to find perfect place for them. It is concluded that the application works well and satisfy the need.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2687702765"/>
      </p:ext>
    </p:extLst>
  </p:cSld>
  <p:clrMapOvr>
    <a:masterClrMapping/>
  </p:clrMapOvr>
  <p:transition>
    <p:push dir="d"/>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2B7E1C6-B2B8-4849-B515-81C7BFCC518A}"/>
              </a:ext>
            </a:extLst>
          </p:cNvPr>
          <p:cNvSpPr>
            <a:spLocks noGrp="1"/>
          </p:cNvSpPr>
          <p:nvPr>
            <p:ph idx="1"/>
          </p:nvPr>
        </p:nvSpPr>
        <p:spPr>
          <a:xfrm>
            <a:off x="935833" y="908079"/>
            <a:ext cx="10515600" cy="5249920"/>
          </a:xfrm>
        </p:spPr>
        <p:txBody>
          <a:bodyPr/>
          <a:lstStyle/>
          <a:p>
            <a:pPr marL="0" indent="0">
              <a:buNone/>
            </a:pPr>
            <a:r>
              <a:rPr lang="en-US" dirty="0" smtClean="0"/>
              <a:t>                                         </a:t>
            </a:r>
            <a:endParaRPr lang="en-US" dirty="0"/>
          </a:p>
          <a:p>
            <a:pPr marL="0" indent="0">
              <a:buNone/>
            </a:pPr>
            <a:r>
              <a:rPr lang="en-US" sz="8000" b="1" dirty="0">
                <a:latin typeface="Times New Roman" panose="02020603050405020304" pitchFamily="18" charset="0"/>
                <a:cs typeface="Times New Roman" panose="02020603050405020304" pitchFamily="18" charset="0"/>
              </a:rPr>
              <a:t>                                        </a:t>
            </a:r>
            <a:endParaRPr lang="en-US" sz="8000" b="1" dirty="0" smtClean="0">
              <a:latin typeface="Times New Roman" panose="02020603050405020304" pitchFamily="18" charset="0"/>
              <a:cs typeface="Times New Roman" panose="02020603050405020304" pitchFamily="18" charset="0"/>
            </a:endParaRPr>
          </a:p>
          <a:p>
            <a:pPr marL="0" indent="0">
              <a:buNone/>
            </a:pPr>
            <a:r>
              <a:rPr lang="en-US" sz="8000" b="1" dirty="0" smtClean="0">
                <a:latin typeface="Times New Roman" panose="02020603050405020304" pitchFamily="18" charset="0"/>
                <a:cs typeface="Times New Roman" panose="02020603050405020304" pitchFamily="18" charset="0"/>
              </a:rPr>
              <a:t>      THANK YOU…</a:t>
            </a:r>
            <a:endParaRPr lang="en-IN" sz="8000" b="1"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235847073"/>
      </p:ext>
    </p:extLst>
  </p:cSld>
  <p:clrMapOvr>
    <a:masterClrMapping/>
  </p:clrMapOvr>
  <p:transition>
    <p:blinds dir="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D6A332-29E2-E9AE-F624-98141AD4A7BE}"/>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Introduction</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B7C8BB7D-D60F-5EB6-A7DB-782B80B965FD}"/>
              </a:ext>
            </a:extLst>
          </p:cNvPr>
          <p:cNvSpPr>
            <a:spLocks noGrp="1"/>
          </p:cNvSpPr>
          <p:nvPr>
            <p:ph idx="1"/>
          </p:nvPr>
        </p:nvSpPr>
        <p:spPr>
          <a:xfrm>
            <a:off x="1473200" y="1409700"/>
            <a:ext cx="10438384" cy="4838705"/>
          </a:xfrm>
        </p:spPr>
        <p:txBody>
          <a:bodyPr/>
          <a:lstStyle/>
          <a:p>
            <a:r>
              <a:rPr lang="en-US" dirty="0">
                <a:latin typeface="Times New Roman" panose="02020603050405020304" pitchFamily="18" charset="0"/>
                <a:cs typeface="Times New Roman" panose="02020603050405020304" pitchFamily="18" charset="0"/>
              </a:rPr>
              <a:t>The project “</a:t>
            </a:r>
            <a:r>
              <a:rPr lang="en-US" dirty="0" smtClean="0">
                <a:latin typeface="Times New Roman" panose="02020603050405020304" pitchFamily="18" charset="0"/>
                <a:cs typeface="Times New Roman" panose="02020603050405020304" pitchFamily="18" charset="0"/>
              </a:rPr>
              <a:t>Tourism </a:t>
            </a:r>
            <a:r>
              <a:rPr lang="en-US" dirty="0">
                <a:latin typeface="Times New Roman" panose="02020603050405020304" pitchFamily="18" charset="0"/>
                <a:cs typeface="Times New Roman" panose="02020603050405020304" pitchFamily="18" charset="0"/>
              </a:rPr>
              <a:t>Management System” is developed using spring boot framework, which mainly focuses on basic operations of visitors information system.</a:t>
            </a:r>
          </a:p>
          <a:p>
            <a:r>
              <a:rPr lang="en-US" dirty="0" smtClean="0">
                <a:latin typeface="Times New Roman" panose="02020603050405020304" pitchFamily="18" charset="0"/>
                <a:cs typeface="Times New Roman" panose="02020603050405020304" pitchFamily="18" charset="0"/>
              </a:rPr>
              <a:t>In this project we have implemented admin module to maintain the visitor details and store all the information of the visitor on the database.</a:t>
            </a:r>
          </a:p>
          <a:p>
            <a:r>
              <a:rPr lang="en-US" dirty="0" smtClean="0">
                <a:latin typeface="Times New Roman" panose="02020603050405020304" pitchFamily="18" charset="0"/>
                <a:cs typeface="Times New Roman" panose="02020603050405020304" pitchFamily="18" charset="0"/>
              </a:rPr>
              <a:t>It will help visitors to find the perfect holiday place, accommodation with perfect price package.</a:t>
            </a:r>
          </a:p>
          <a:p>
            <a:endParaRPr lang="en-IN" dirty="0"/>
          </a:p>
        </p:txBody>
      </p:sp>
    </p:spTree>
    <p:extLst>
      <p:ext uri="{BB962C8B-B14F-4D97-AF65-F5344CB8AC3E}">
        <p14:creationId xmlns="" xmlns:p14="http://schemas.microsoft.com/office/powerpoint/2010/main" val="3664351396"/>
      </p:ext>
    </p:extLst>
  </p:cSld>
  <p:clrMapOvr>
    <a:masterClrMapping/>
  </p:clrMapOvr>
  <p:transition>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FDD4FC-4243-BED6-E72A-949BECDD4DA5}"/>
              </a:ext>
            </a:extLst>
          </p:cNvPr>
          <p:cNvSpPr>
            <a:spLocks noGrp="1"/>
          </p:cNvSpPr>
          <p:nvPr>
            <p:ph type="title"/>
          </p:nvPr>
        </p:nvSpPr>
        <p:spPr>
          <a:xfrm>
            <a:off x="1320800" y="0"/>
            <a:ext cx="10501884" cy="647700"/>
          </a:xfrm>
        </p:spPr>
        <p:txBody>
          <a:bodyPr>
            <a:normAutofit fontScale="90000"/>
          </a:bodyPr>
          <a:lstStyle/>
          <a:p>
            <a:r>
              <a:rPr lang="en-US" sz="4000" b="1" dirty="0" smtClean="0">
                <a:latin typeface="Times New Roman" panose="02020603050405020304" pitchFamily="18" charset="0"/>
                <a:cs typeface="Times New Roman" panose="02020603050405020304" pitchFamily="18" charset="0"/>
              </a:rPr>
              <a:t>Objectives :</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81190596-67BA-EDEF-CFA6-28A69137B783}"/>
              </a:ext>
            </a:extLst>
          </p:cNvPr>
          <p:cNvSpPr>
            <a:spLocks noGrp="1"/>
          </p:cNvSpPr>
          <p:nvPr>
            <p:ph idx="1"/>
          </p:nvPr>
        </p:nvSpPr>
        <p:spPr>
          <a:xfrm>
            <a:off x="1384300" y="647700"/>
            <a:ext cx="10527284" cy="6210300"/>
          </a:xfrm>
        </p:spPr>
        <p:txBody>
          <a:bodyPr>
            <a:normAutofit lnSpcReduction="10000"/>
          </a:bodyPr>
          <a:lstStyle/>
          <a:p>
            <a:pPr algn="just"/>
            <a:r>
              <a:rPr lang="en-US" dirty="0" smtClean="0">
                <a:latin typeface="Times New Roman" panose="02020603050405020304" pitchFamily="18" charset="0"/>
                <a:cs typeface="Times New Roman" panose="02020603050405020304" pitchFamily="18" charset="0"/>
              </a:rPr>
              <a:t>It </a:t>
            </a:r>
            <a:r>
              <a:rPr lang="en-US" dirty="0">
                <a:latin typeface="Times New Roman" panose="02020603050405020304" pitchFamily="18" charset="0"/>
                <a:cs typeface="Times New Roman" panose="02020603050405020304" pitchFamily="18" charset="0"/>
              </a:rPr>
              <a:t>provides “better and efficient” service. </a:t>
            </a:r>
          </a:p>
          <a:p>
            <a:pPr algn="just"/>
            <a:r>
              <a:rPr lang="en-US" dirty="0" smtClean="0">
                <a:latin typeface="Times New Roman" panose="02020603050405020304" pitchFamily="18" charset="0"/>
                <a:cs typeface="Times New Roman" panose="02020603050405020304" pitchFamily="18" charset="0"/>
              </a:rPr>
              <a:t>Faster </a:t>
            </a:r>
            <a:r>
              <a:rPr lang="en-US" dirty="0">
                <a:latin typeface="Times New Roman" panose="02020603050405020304" pitchFamily="18" charset="0"/>
                <a:cs typeface="Times New Roman" panose="02020603050405020304" pitchFamily="18" charset="0"/>
              </a:rPr>
              <a:t>way to get information about the </a:t>
            </a:r>
            <a:r>
              <a:rPr lang="en-US" dirty="0" smtClean="0">
                <a:latin typeface="Times New Roman" panose="02020603050405020304" pitchFamily="18" charset="0"/>
                <a:cs typeface="Times New Roman" panose="02020603050405020304" pitchFamily="18" charset="0"/>
              </a:rPr>
              <a:t>admin visitors</a:t>
            </a:r>
            <a:r>
              <a:rPr lang="en-US" dirty="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Provide </a:t>
            </a:r>
            <a:r>
              <a:rPr lang="en-US" dirty="0">
                <a:latin typeface="Times New Roman" panose="02020603050405020304" pitchFamily="18" charset="0"/>
                <a:cs typeface="Times New Roman" panose="02020603050405020304" pitchFamily="18" charset="0"/>
              </a:rPr>
              <a:t>facility for proper </a:t>
            </a:r>
            <a:r>
              <a:rPr lang="en-US" dirty="0" smtClean="0">
                <a:latin typeface="Times New Roman" panose="02020603050405020304" pitchFamily="18" charset="0"/>
                <a:cs typeface="Times New Roman" panose="02020603050405020304" pitchFamily="18" charset="0"/>
              </a:rPr>
              <a:t>Accommodation </a:t>
            </a:r>
            <a:r>
              <a:rPr lang="en-US" dirty="0">
                <a:latin typeface="Times New Roman" panose="02020603050405020304" pitchFamily="18" charset="0"/>
                <a:cs typeface="Times New Roman" panose="02020603050405020304" pitchFamily="18" charset="0"/>
              </a:rPr>
              <a:t>and </a:t>
            </a:r>
            <a:r>
              <a:rPr lang="en-US" dirty="0" smtClean="0">
                <a:latin typeface="Times New Roman" panose="02020603050405020304" pitchFamily="18" charset="0"/>
                <a:cs typeface="Times New Roman" panose="02020603050405020304" pitchFamily="18" charset="0"/>
              </a:rPr>
              <a:t>         Package details</a:t>
            </a:r>
            <a:r>
              <a:rPr lang="en-US" dirty="0">
                <a:latin typeface="Times New Roman" panose="02020603050405020304" pitchFamily="18" charset="0"/>
                <a:cs typeface="Times New Roman" panose="02020603050405020304" pitchFamily="18" charset="0"/>
              </a:rPr>
              <a:t>.  </a:t>
            </a:r>
          </a:p>
          <a:p>
            <a:pPr algn="just"/>
            <a:r>
              <a:rPr lang="en-US" dirty="0">
                <a:latin typeface="Times New Roman" panose="02020603050405020304" pitchFamily="18" charset="0"/>
                <a:cs typeface="Times New Roman" panose="02020603050405020304" pitchFamily="18" charset="0"/>
              </a:rPr>
              <a:t>All details will be available on a click</a:t>
            </a:r>
            <a:r>
              <a:rPr lang="en-US" dirty="0" smtClean="0">
                <a:latin typeface="Times New Roman" panose="02020603050405020304" pitchFamily="18" charset="0"/>
                <a:cs typeface="Times New Roman" panose="02020603050405020304" pitchFamily="18" charset="0"/>
              </a:rPr>
              <a:t>.</a:t>
            </a:r>
          </a:p>
          <a:p>
            <a:pPr algn="just">
              <a:buNone/>
            </a:pPr>
            <a:r>
              <a:rPr lang="en-US" sz="4000" b="1" dirty="0" smtClean="0">
                <a:solidFill>
                  <a:schemeClr val="accent5">
                    <a:lumMod val="50000"/>
                  </a:schemeClr>
                </a:solidFill>
                <a:latin typeface="Times New Roman" panose="02020603050405020304" pitchFamily="18" charset="0"/>
                <a:cs typeface="Times New Roman" panose="02020603050405020304" pitchFamily="18" charset="0"/>
              </a:rPr>
              <a:t>System View :</a:t>
            </a:r>
          </a:p>
          <a:p>
            <a:pPr algn="just">
              <a:buFont typeface="Arial" pitchFamily="34" charset="0"/>
              <a:buChar char="•"/>
            </a:pPr>
            <a:r>
              <a:rPr lang="en-US" dirty="0" smtClean="0">
                <a:latin typeface="Times New Roman" panose="02020603050405020304" pitchFamily="18" charset="0"/>
                <a:cs typeface="Times New Roman" panose="02020603050405020304" pitchFamily="18" charset="0"/>
              </a:rPr>
              <a:t>The Tourism management system will be replacing the traditional system</a:t>
            </a:r>
            <a:r>
              <a:rPr lang="en-US" sz="3600" dirty="0" smtClean="0">
                <a:latin typeface="Times New Roman" panose="02020603050405020304" pitchFamily="18" charset="0"/>
                <a:cs typeface="Times New Roman" panose="02020603050405020304" pitchFamily="18" charset="0"/>
              </a:rPr>
              <a:t>. </a:t>
            </a:r>
          </a:p>
          <a:p>
            <a:pPr algn="just">
              <a:buFont typeface="Arial" pitchFamily="34" charset="0"/>
              <a:buChar char="•"/>
            </a:pPr>
            <a:r>
              <a:rPr lang="en-US" dirty="0" smtClean="0">
                <a:latin typeface="Times New Roman" panose="02020603050405020304" pitchFamily="18" charset="0"/>
                <a:cs typeface="Times New Roman" panose="02020603050405020304" pitchFamily="18" charset="0"/>
              </a:rPr>
              <a:t>It reduces the paper work, checking visitor details is easy task here.</a:t>
            </a:r>
          </a:p>
          <a:p>
            <a:pPr algn="just">
              <a:buFont typeface="Arial" pitchFamily="34" charset="0"/>
              <a:buChar char="•"/>
            </a:pPr>
            <a:r>
              <a:rPr lang="en-US" dirty="0" smtClean="0">
                <a:latin typeface="Times New Roman" panose="02020603050405020304" pitchFamily="18" charset="0"/>
                <a:cs typeface="Times New Roman" panose="02020603050405020304" pitchFamily="18" charset="0"/>
              </a:rPr>
              <a:t>Adding, fetching, updating or deleting admin and customer field has become easy using certain methods. </a:t>
            </a:r>
          </a:p>
          <a:p>
            <a:pPr algn="just">
              <a:buFont typeface="Arial" pitchFamily="34" charset="0"/>
              <a:buChar char="•"/>
            </a:pPr>
            <a:endParaRPr lang="en-US" sz="3600" dirty="0" smtClean="0">
              <a:latin typeface="Times New Roman" panose="02020603050405020304" pitchFamily="18" charset="0"/>
              <a:cs typeface="Times New Roman" panose="02020603050405020304" pitchFamily="18" charset="0"/>
            </a:endParaRPr>
          </a:p>
          <a:p>
            <a:pPr algn="just">
              <a:buFont typeface="Arial" pitchFamily="34" charset="0"/>
              <a:buChar char="•"/>
            </a:pPr>
            <a:endParaRPr lang="en-IN"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1947808539"/>
      </p:ext>
    </p:extLst>
  </p:cSld>
  <p:clrMapOvr>
    <a:masterClrMapping/>
  </p:clrMapOvr>
  <p:transition>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63390B3-2E98-246D-18F0-F5A3EEF1F034}"/>
              </a:ext>
            </a:extLst>
          </p:cNvPr>
          <p:cNvSpPr>
            <a:spLocks noGrp="1"/>
          </p:cNvSpPr>
          <p:nvPr>
            <p:ph type="title"/>
          </p:nvPr>
        </p:nvSpPr>
        <p:spPr>
          <a:xfrm>
            <a:off x="1422400" y="0"/>
            <a:ext cx="10489184" cy="939800"/>
          </a:xfrm>
        </p:spPr>
        <p:txBody>
          <a:bodyPr>
            <a:normAutofit/>
          </a:bodyPr>
          <a:lstStyle/>
          <a:p>
            <a:r>
              <a:rPr lang="en-US" sz="4000" b="1" dirty="0">
                <a:latin typeface="Times New Roman" panose="02020603050405020304" pitchFamily="18" charset="0"/>
                <a:cs typeface="Times New Roman" panose="02020603050405020304" pitchFamily="18" charset="0"/>
              </a:rPr>
              <a:t>Modules Description</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BEBE9F00-81A0-FB1D-0979-97965464EB3F}"/>
              </a:ext>
            </a:extLst>
          </p:cNvPr>
          <p:cNvSpPr>
            <a:spLocks noGrp="1"/>
          </p:cNvSpPr>
          <p:nvPr>
            <p:ph idx="1"/>
          </p:nvPr>
        </p:nvSpPr>
        <p:spPr>
          <a:xfrm>
            <a:off x="1358900" y="1003300"/>
            <a:ext cx="10833100" cy="5854700"/>
          </a:xfrm>
        </p:spPr>
        <p:txBody>
          <a:bodyPr>
            <a:normAutofit lnSpcReduction="10000"/>
          </a:bodyPr>
          <a:lstStyle/>
          <a:p>
            <a:pPr marL="0" indent="0">
              <a:buNone/>
            </a:pPr>
            <a:r>
              <a:rPr lang="en-US" sz="2800" b="1" dirty="0" smtClean="0">
                <a:latin typeface="Times New Roman" panose="02020603050405020304" pitchFamily="18" charset="0"/>
                <a:cs typeface="Times New Roman" panose="02020603050405020304" pitchFamily="18" charset="0"/>
              </a:rPr>
              <a:t>   Admin Module</a:t>
            </a:r>
          </a:p>
          <a:p>
            <a:pPr marL="0" indent="0">
              <a:buFont typeface="Wingdings" pitchFamily="2" charset="2"/>
              <a:buChar char="§"/>
            </a:pPr>
            <a:r>
              <a:rPr lang="en-US" sz="2800" dirty="0" smtClean="0"/>
              <a:t> In this class we have implemented the visitor details and    created</a:t>
            </a:r>
          </a:p>
          <a:p>
            <a:pPr marL="0" indent="0">
              <a:buNone/>
            </a:pPr>
            <a:r>
              <a:rPr lang="en-US" sz="2800" dirty="0" smtClean="0"/>
              <a:t>  the join column and combined the visitor class to view the visitor</a:t>
            </a:r>
          </a:p>
          <a:p>
            <a:pPr marL="0" indent="0">
              <a:buNone/>
            </a:pPr>
            <a:r>
              <a:rPr lang="en-US" sz="2800" dirty="0" smtClean="0"/>
              <a:t>  details</a:t>
            </a:r>
          </a:p>
          <a:p>
            <a:pPr marL="0" indent="0">
              <a:buFont typeface="Wingdings" pitchFamily="2" charset="2"/>
              <a:buChar char="§"/>
            </a:pPr>
            <a:r>
              <a:rPr lang="en-US" sz="2800" dirty="0" smtClean="0"/>
              <a:t> In Admin class declared variables are admin name, email Id, price,     </a:t>
            </a:r>
          </a:p>
          <a:p>
            <a:pPr marL="0" indent="0">
              <a:buNone/>
            </a:pPr>
            <a:r>
              <a:rPr lang="en-US" sz="2800" dirty="0" smtClean="0"/>
              <a:t>  package, room type, destination and accommodation.</a:t>
            </a:r>
          </a:p>
          <a:p>
            <a:pPr marL="0" indent="0">
              <a:buFont typeface="Wingdings" pitchFamily="2" charset="2"/>
              <a:buChar char="§"/>
            </a:pPr>
            <a:r>
              <a:rPr lang="en-US" sz="2800" dirty="0" smtClean="0"/>
              <a:t> Details of the visitor and tourism package information will be  stored</a:t>
            </a:r>
          </a:p>
          <a:p>
            <a:pPr marL="0" indent="0">
              <a:buNone/>
            </a:pPr>
            <a:r>
              <a:rPr lang="en-US" sz="2800" dirty="0" smtClean="0"/>
              <a:t>  on the database and will be viewed using Postman to get the details of</a:t>
            </a:r>
          </a:p>
          <a:p>
            <a:pPr marL="0" indent="0">
              <a:buNone/>
            </a:pPr>
            <a:r>
              <a:rPr lang="en-US" sz="2800" dirty="0" smtClean="0"/>
              <a:t>  visitor module.</a:t>
            </a:r>
          </a:p>
          <a:p>
            <a:pPr marL="0" indent="0">
              <a:buFont typeface="Wingdings" pitchFamily="2" charset="2"/>
              <a:buChar char="§"/>
            </a:pPr>
            <a:r>
              <a:rPr lang="en-US" sz="2800" dirty="0" smtClean="0"/>
              <a:t> Using GET method we can view all </a:t>
            </a:r>
            <a:r>
              <a:rPr lang="en-US" sz="2800" smtClean="0"/>
              <a:t>details </a:t>
            </a:r>
            <a:r>
              <a:rPr lang="en-US" sz="2800" smtClean="0"/>
              <a:t>of  </a:t>
            </a:r>
            <a:r>
              <a:rPr lang="en-US" sz="2800" dirty="0" smtClean="0"/>
              <a:t>Visitors.</a:t>
            </a:r>
          </a:p>
          <a:p>
            <a:pPr marL="0" indent="0">
              <a:buNone/>
            </a:pPr>
            <a:r>
              <a:rPr lang="en-US" sz="2800" dirty="0" smtClean="0"/>
              <a:t> </a:t>
            </a:r>
          </a:p>
          <a:p>
            <a:pPr marL="0" indent="0">
              <a:buNone/>
            </a:pPr>
            <a:r>
              <a:rPr lang="en-US" sz="2800" b="1" dirty="0" smtClean="0">
                <a:latin typeface="Times New Roman" panose="02020603050405020304" pitchFamily="18" charset="0"/>
                <a:cs typeface="Times New Roman" panose="02020603050405020304" pitchFamily="18" charset="0"/>
              </a:rPr>
              <a:t>  </a:t>
            </a:r>
          </a:p>
        </p:txBody>
      </p:sp>
    </p:spTree>
    <p:extLst>
      <p:ext uri="{BB962C8B-B14F-4D97-AF65-F5344CB8AC3E}">
        <p14:creationId xmlns="" xmlns:p14="http://schemas.microsoft.com/office/powerpoint/2010/main" val="6228804"/>
      </p:ext>
    </p:extLst>
  </p:cSld>
  <p:clrMapOvr>
    <a:masterClrMapping/>
  </p:clrMapOvr>
  <p:transition>
    <p:pull di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325D724-6F14-EA9F-4976-2DF485E40AA4}"/>
              </a:ext>
            </a:extLst>
          </p:cNvPr>
          <p:cNvSpPr>
            <a:spLocks noGrp="1"/>
          </p:cNvSpPr>
          <p:nvPr>
            <p:ph idx="1"/>
          </p:nvPr>
        </p:nvSpPr>
        <p:spPr>
          <a:xfrm>
            <a:off x="1333500" y="864572"/>
            <a:ext cx="10858499" cy="4351338"/>
          </a:xfrm>
        </p:spPr>
        <p:txBody>
          <a:bodyPr>
            <a:normAutofit fontScale="92500" lnSpcReduction="10000"/>
          </a:bodyPr>
          <a:lstStyle/>
          <a:p>
            <a:pPr marL="0" indent="0" algn="just">
              <a:buNone/>
            </a:pPr>
            <a:r>
              <a:rPr lang="en-US" b="1" dirty="0">
                <a:latin typeface="Times New Roman" panose="02020603050405020304" pitchFamily="18" charset="0"/>
                <a:cs typeface="Times New Roman" panose="02020603050405020304" pitchFamily="18" charset="0"/>
              </a:rPr>
              <a:t>2. Visitor </a:t>
            </a:r>
            <a:r>
              <a:rPr lang="en-US" b="1" dirty="0" smtClean="0">
                <a:latin typeface="Times New Roman" panose="02020603050405020304" pitchFamily="18" charset="0"/>
                <a:cs typeface="Times New Roman" panose="02020603050405020304" pitchFamily="18" charset="0"/>
              </a:rPr>
              <a:t>Module</a:t>
            </a:r>
            <a:endParaRPr lang="en-US" dirty="0">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In this module we have implemented the details of visitor.</a:t>
            </a:r>
          </a:p>
          <a:p>
            <a:pPr algn="just"/>
            <a:r>
              <a:rPr lang="en-US" dirty="0" smtClean="0">
                <a:latin typeface="Times New Roman" panose="02020603050405020304" pitchFamily="18" charset="0"/>
                <a:cs typeface="Times New Roman" panose="02020603050405020304" pitchFamily="18" charset="0"/>
              </a:rPr>
              <a:t>In the visitor class the declared variables are visitor id, name, email id, mobile number and address.</a:t>
            </a:r>
          </a:p>
          <a:p>
            <a:pPr algn="just"/>
            <a:r>
              <a:rPr lang="en-US" dirty="0" smtClean="0">
                <a:latin typeface="Times New Roman" panose="02020603050405020304" pitchFamily="18" charset="0"/>
                <a:cs typeface="Times New Roman" panose="02020603050405020304" pitchFamily="18" charset="0"/>
              </a:rPr>
              <a:t>Details of the visitor will be stored in the database and will be viewed using the HTTP client Postman.</a:t>
            </a:r>
          </a:p>
          <a:p>
            <a:pPr algn="just"/>
            <a:r>
              <a:rPr lang="en-US" dirty="0" smtClean="0">
                <a:latin typeface="Times New Roman" panose="02020603050405020304" pitchFamily="18" charset="0"/>
                <a:cs typeface="Times New Roman" panose="02020603050405020304" pitchFamily="18" charset="0"/>
              </a:rPr>
              <a:t> Using GET method we can view all the details of visitor.</a:t>
            </a:r>
          </a:p>
          <a:p>
            <a:pPr algn="just">
              <a:buNone/>
            </a:pPr>
            <a:r>
              <a:rPr lang="en-US" dirty="0" smtClean="0">
                <a:latin typeface="Times New Roman" panose="02020603050405020304" pitchFamily="18" charset="0"/>
                <a:cs typeface="Times New Roman" panose="02020603050405020304" pitchFamily="18" charset="0"/>
              </a:rPr>
              <a:t>   </a:t>
            </a:r>
          </a:p>
        </p:txBody>
      </p:sp>
    </p:spTree>
    <p:extLst>
      <p:ext uri="{BB962C8B-B14F-4D97-AF65-F5344CB8AC3E}">
        <p14:creationId xmlns="" xmlns:p14="http://schemas.microsoft.com/office/powerpoint/2010/main" val="1127532651"/>
      </p:ext>
    </p:extLst>
  </p:cSld>
  <p:clrMapOvr>
    <a:masterClrMapping/>
  </p:clrMapOvr>
  <p:transition>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9E8359C-B2CB-B7F9-9B9E-084F0A7A8DBA}"/>
              </a:ext>
            </a:extLst>
          </p:cNvPr>
          <p:cNvSpPr>
            <a:spLocks noGrp="1"/>
          </p:cNvSpPr>
          <p:nvPr>
            <p:ph type="title"/>
          </p:nvPr>
        </p:nvSpPr>
        <p:spPr>
          <a:xfrm>
            <a:off x="1914144" y="474452"/>
            <a:ext cx="9997440" cy="1147314"/>
          </a:xfrm>
        </p:spPr>
        <p:txBody>
          <a:bodyPr>
            <a:noAutofit/>
          </a:bodyPr>
          <a:lstStyle/>
          <a:p>
            <a:r>
              <a:rPr lang="en-IN" sz="4000" b="1" dirty="0">
                <a:latin typeface="Times New Roman" panose="02020603050405020304" pitchFamily="18" charset="0"/>
                <a:cs typeface="Times New Roman" panose="02020603050405020304" pitchFamily="18" charset="0"/>
              </a:rPr>
              <a:t>Requirement</a:t>
            </a:r>
            <a:r>
              <a:rPr lang="en-IN" sz="4000" dirty="0">
                <a:latin typeface="Times New Roman" panose="02020603050405020304" pitchFamily="18" charset="0"/>
                <a:cs typeface="Times New Roman" panose="02020603050405020304" pitchFamily="18" charset="0"/>
              </a:rPr>
              <a:t/>
            </a:r>
            <a:br>
              <a:rPr lang="en-IN" sz="4000" dirty="0">
                <a:latin typeface="Times New Roman" panose="02020603050405020304" pitchFamily="18" charset="0"/>
                <a:cs typeface="Times New Roman" panose="02020603050405020304" pitchFamily="18" charset="0"/>
              </a:rPr>
            </a:br>
            <a:endParaRPr lang="en-IN" sz="4000" dirty="0"/>
          </a:p>
        </p:txBody>
      </p:sp>
      <p:sp>
        <p:nvSpPr>
          <p:cNvPr id="3" name="Content Placeholder 2">
            <a:extLst>
              <a:ext uri="{FF2B5EF4-FFF2-40B4-BE49-F238E27FC236}">
                <a16:creationId xmlns="" xmlns:a16="http://schemas.microsoft.com/office/drawing/2014/main" id="{F856A29A-F6A6-98FD-364C-812F9624BC45}"/>
              </a:ext>
            </a:extLst>
          </p:cNvPr>
          <p:cNvSpPr>
            <a:spLocks noGrp="1"/>
          </p:cNvSpPr>
          <p:nvPr>
            <p:ph idx="1"/>
          </p:nvPr>
        </p:nvSpPr>
        <p:spPr>
          <a:xfrm>
            <a:off x="1914144" y="1846058"/>
            <a:ext cx="9997440" cy="4402347"/>
          </a:xfrm>
        </p:spPr>
        <p:txBody>
          <a:bodyPr/>
          <a:lstStyle/>
          <a:p>
            <a:pPr marL="0" indent="0" algn="just">
              <a:buNone/>
            </a:pPr>
            <a:r>
              <a:rPr lang="en-US" b="1" dirty="0" smtClean="0">
                <a:latin typeface="Times New Roman" panose="02020603050405020304" pitchFamily="18" charset="0"/>
                <a:cs typeface="Times New Roman" panose="02020603050405020304" pitchFamily="18" charset="0"/>
              </a:rPr>
              <a:t> Software Requirement </a:t>
            </a:r>
          </a:p>
          <a:p>
            <a:pPr marL="514350" indent="-514350" algn="just">
              <a:buSzPct val="100000"/>
              <a:buNone/>
            </a:pPr>
            <a:r>
              <a:rPr lang="en-US" dirty="0" smtClean="0">
                <a:latin typeface="Times New Roman" panose="02020603050405020304" pitchFamily="18" charset="0"/>
                <a:cs typeface="Times New Roman" panose="02020603050405020304" pitchFamily="18" charset="0"/>
              </a:rPr>
              <a:t>    Operating System : Windows 10</a:t>
            </a:r>
          </a:p>
          <a:p>
            <a:pPr algn="just"/>
            <a:r>
              <a:rPr lang="en-IN" dirty="0" smtClean="0">
                <a:latin typeface="Times New Roman" panose="02020603050405020304" pitchFamily="18" charset="0"/>
                <a:cs typeface="Times New Roman" panose="02020603050405020304" pitchFamily="18" charset="0"/>
              </a:rPr>
              <a:t>Database</a:t>
            </a:r>
            <a:r>
              <a:rPr lang="en-IN" dirty="0">
                <a:latin typeface="Times New Roman" panose="02020603050405020304" pitchFamily="18" charset="0"/>
                <a:cs typeface="Times New Roman" panose="02020603050405020304" pitchFamily="18" charset="0"/>
              </a:rPr>
              <a:t>: MySQL .</a:t>
            </a:r>
          </a:p>
          <a:p>
            <a:pPr algn="just"/>
            <a:r>
              <a:rPr lang="en-IN" dirty="0" smtClean="0">
                <a:latin typeface="Times New Roman" panose="02020603050405020304" pitchFamily="18" charset="0"/>
                <a:cs typeface="Times New Roman" panose="02020603050405020304" pitchFamily="18" charset="0"/>
              </a:rPr>
              <a:t>API- </a:t>
            </a:r>
            <a:r>
              <a:rPr lang="en-IN" dirty="0">
                <a:latin typeface="Times New Roman" panose="02020603050405020304" pitchFamily="18" charset="0"/>
                <a:cs typeface="Times New Roman" panose="02020603050405020304" pitchFamily="18" charset="0"/>
              </a:rPr>
              <a:t>Spring Data JPA, spring web, spring security. </a:t>
            </a:r>
          </a:p>
          <a:p>
            <a:pPr algn="just"/>
            <a:r>
              <a:rPr lang="en-IN" dirty="0" smtClean="0">
                <a:latin typeface="Times New Roman" panose="02020603050405020304" pitchFamily="18" charset="0"/>
                <a:cs typeface="Times New Roman" panose="02020603050405020304" pitchFamily="18" charset="0"/>
              </a:rPr>
              <a:t>Tools</a:t>
            </a:r>
            <a:r>
              <a:rPr lang="en-IN" dirty="0">
                <a:latin typeface="Times New Roman" panose="02020603050405020304" pitchFamily="18" charset="0"/>
                <a:cs typeface="Times New Roman" panose="02020603050405020304" pitchFamily="18" charset="0"/>
              </a:rPr>
              <a:t>: Postman, IDE-Spring Tool Suit4 .</a:t>
            </a:r>
          </a:p>
          <a:p>
            <a:pPr algn="just"/>
            <a:r>
              <a:rPr lang="en-IN" dirty="0">
                <a:latin typeface="Times New Roman" panose="02020603050405020304" pitchFamily="18" charset="0"/>
                <a:cs typeface="Times New Roman" panose="02020603050405020304" pitchFamily="18" charset="0"/>
              </a:rPr>
              <a:t>Coding language: Java </a:t>
            </a:r>
            <a:r>
              <a:rPr lang="en-IN" dirty="0" smtClean="0">
                <a:latin typeface="Times New Roman" panose="02020603050405020304" pitchFamily="18" charset="0"/>
                <a:cs typeface="Times New Roman" panose="02020603050405020304" pitchFamily="18" charset="0"/>
              </a:rPr>
              <a:t>8.</a:t>
            </a:r>
          </a:p>
          <a:p>
            <a:pPr algn="just">
              <a:buNone/>
            </a:pPr>
            <a:endParaRPr lang="en-IN" dirty="0">
              <a:latin typeface="Times New Roman" panose="02020603050405020304" pitchFamily="18" charset="0"/>
              <a:cs typeface="Times New Roman" panose="02020603050405020304" pitchFamily="18" charset="0"/>
            </a:endParaRPr>
          </a:p>
        </p:txBody>
      </p:sp>
      <p:sp>
        <p:nvSpPr>
          <p:cNvPr id="4" name="Oval 3"/>
          <p:cNvSpPr/>
          <p:nvPr/>
        </p:nvSpPr>
        <p:spPr>
          <a:xfrm>
            <a:off x="2146300" y="2628900"/>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3718026593"/>
      </p:ext>
    </p:extLst>
  </p:cSld>
  <p:clrMapOvr>
    <a:masterClrMapping/>
  </p:clrMapOvr>
  <p:transition>
    <p:pull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B6C36B4E-45B3-98D5-8D50-64BD848B1584}"/>
              </a:ext>
            </a:extLst>
          </p:cNvPr>
          <p:cNvSpPr>
            <a:spLocks noGrp="1"/>
          </p:cNvSpPr>
          <p:nvPr>
            <p:ph idx="1"/>
          </p:nvPr>
        </p:nvSpPr>
        <p:spPr>
          <a:xfrm>
            <a:off x="2182487" y="1302589"/>
            <a:ext cx="9171316" cy="4037162"/>
          </a:xfrm>
        </p:spPr>
        <p:txBody>
          <a:bodyPr>
            <a:normAutofit/>
          </a:bodyPr>
          <a:lstStyle/>
          <a:p>
            <a:pPr marL="0" indent="0" algn="just">
              <a:buNone/>
            </a:pPr>
            <a:r>
              <a:rPr lang="en-IN" b="1" dirty="0" smtClean="0">
                <a:latin typeface="Times New Roman" panose="02020603050405020304" pitchFamily="18" charset="0"/>
                <a:cs typeface="Times New Roman" panose="02020603050405020304" pitchFamily="18" charset="0"/>
              </a:rPr>
              <a:t> Hardware Requirement</a:t>
            </a:r>
          </a:p>
          <a:p>
            <a:pPr marL="0" indent="0" algn="just">
              <a:buNone/>
            </a:pPr>
            <a:endParaRPr lang="en-IN" b="1" dirty="0" smtClean="0">
              <a:latin typeface="Times New Roman" panose="02020603050405020304" pitchFamily="18" charset="0"/>
              <a:cs typeface="Times New Roman" panose="02020603050405020304" pitchFamily="18" charset="0"/>
            </a:endParaRPr>
          </a:p>
          <a:p>
            <a:pPr algn="just"/>
            <a:r>
              <a:rPr lang="en-IN" dirty="0" smtClean="0"/>
              <a:t> </a:t>
            </a:r>
            <a:r>
              <a:rPr lang="en-IN" dirty="0" smtClean="0">
                <a:latin typeface="Times New Roman" panose="02020603050405020304" pitchFamily="18" charset="0"/>
                <a:cs typeface="Times New Roman" panose="02020603050405020304" pitchFamily="18" charset="0"/>
              </a:rPr>
              <a:t>RAM : </a:t>
            </a:r>
            <a:r>
              <a:rPr lang="en-IN" dirty="0">
                <a:latin typeface="Times New Roman" panose="02020603050405020304" pitchFamily="18" charset="0"/>
                <a:cs typeface="Times New Roman" panose="02020603050405020304" pitchFamily="18" charset="0"/>
              </a:rPr>
              <a:t>8GB </a:t>
            </a:r>
          </a:p>
          <a:p>
            <a:pPr algn="just"/>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Processor : Intel core i3  </a:t>
            </a:r>
            <a:endParaRPr lang="en-IN" dirty="0">
              <a:latin typeface="Times New Roman" panose="02020603050405020304" pitchFamily="18" charset="0"/>
              <a:cs typeface="Times New Roman" panose="02020603050405020304" pitchFamily="18" charset="0"/>
            </a:endParaRPr>
          </a:p>
          <a:p>
            <a:pPr algn="just"/>
            <a:r>
              <a:rPr lang="en-IN" dirty="0" smtClean="0">
                <a:latin typeface="Times New Roman" panose="02020603050405020304" pitchFamily="18" charset="0"/>
                <a:cs typeface="Times New Roman" panose="02020603050405020304" pitchFamily="18" charset="0"/>
              </a:rPr>
              <a:t>Memory : 700MB </a:t>
            </a:r>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Disk </a:t>
            </a:r>
            <a:r>
              <a:rPr lang="en-IN" dirty="0" smtClean="0">
                <a:latin typeface="Times New Roman" panose="02020603050405020304" pitchFamily="18" charset="0"/>
                <a:cs typeface="Times New Roman" panose="02020603050405020304" pitchFamily="18" charset="0"/>
              </a:rPr>
              <a:t>Space : </a:t>
            </a:r>
            <a:r>
              <a:rPr lang="en-IN" dirty="0">
                <a:latin typeface="Times New Roman" panose="02020603050405020304" pitchFamily="18" charset="0"/>
                <a:cs typeface="Times New Roman" panose="02020603050405020304" pitchFamily="18" charset="0"/>
              </a:rPr>
              <a:t>1TB </a:t>
            </a:r>
            <a:endParaRPr lang="en-IN" b="1"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IN" dirty="0"/>
          </a:p>
        </p:txBody>
      </p:sp>
    </p:spTree>
    <p:extLst>
      <p:ext uri="{BB962C8B-B14F-4D97-AF65-F5344CB8AC3E}">
        <p14:creationId xmlns="" xmlns:p14="http://schemas.microsoft.com/office/powerpoint/2010/main" val="1569161558"/>
      </p:ext>
    </p:extLst>
  </p:cSld>
  <p:clrMapOvr>
    <a:masterClrMapping/>
  </p:clrMapOvr>
  <p:transition>
    <p:pull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2949</TotalTime>
  <Words>745</Words>
  <Application>Microsoft Office PowerPoint</Application>
  <PresentationFormat>Custom</PresentationFormat>
  <Paragraphs>128</Paragraphs>
  <Slides>34</Slides>
  <Notes>0</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Solstice</vt:lpstr>
      <vt:lpstr>Slide 1</vt:lpstr>
      <vt:lpstr>    TOURISM MANAGEMENT SYSTEM</vt:lpstr>
      <vt:lpstr>Content</vt:lpstr>
      <vt:lpstr>Introduction</vt:lpstr>
      <vt:lpstr>Objectives :</vt:lpstr>
      <vt:lpstr>Modules Description</vt:lpstr>
      <vt:lpstr>Slide 7</vt:lpstr>
      <vt:lpstr>Requirement </vt:lpstr>
      <vt:lpstr>Slide 9</vt:lpstr>
      <vt:lpstr>CRUD Operations</vt:lpstr>
      <vt:lpstr>Annotation </vt:lpstr>
      <vt:lpstr>Slide 12</vt:lpstr>
      <vt:lpstr>  13.@PutMapping: It maps the HTTP PUT requests on the specific handler method.  14.@GeneratedValue : Marking a field with the annotation specifies that a value will be automatically generated for the field. 15.@SequenceGenerator : The  defines a primary key generator that may be referenced by name when a generator element is specified for the Generated Value annotation. 16. @JoinColumn : Used to combine the foreign key column on this table. 17.@OneToMany :  A one-to-many relationship between two entities is defined by using the @OneToMany annotation in Spring Data JPA.  </vt:lpstr>
      <vt:lpstr>Slide 14</vt:lpstr>
      <vt:lpstr>Structure of the project</vt:lpstr>
      <vt:lpstr>Database Connection</vt:lpstr>
      <vt:lpstr>Screenshot Inserting the Admin and Visitor By Using POST Method URL:http://localhost:8081/admins/</vt:lpstr>
      <vt:lpstr> Display the all record of Admin By Using GET Method  URL:http://localhost:8081/admins/  </vt:lpstr>
      <vt:lpstr>Display the all record of  Visitor By Using GET Method URL:http://localhost:8081/visitors/</vt:lpstr>
      <vt:lpstr>Display the record of Admin based on Id By Using GET Method URL:http://localhost:8081/admins/1001/</vt:lpstr>
      <vt:lpstr>Display the record of Visitor based on Id By Using GET Method URL:http://localhost:8081/visitors/1/</vt:lpstr>
      <vt:lpstr>Display the record of Admin based on Name By Using GET Method URL:http://localhost:8081/admins/name/Pavithra/</vt:lpstr>
      <vt:lpstr>Display the record of Admin based on AccomodationType By Using GET Method URL:http://localhost:8081/admins/accomodationtype/Star Hotel/</vt:lpstr>
      <vt:lpstr>Display the record of Admin based on RoomType By Using GET Method URL:http://localhost:8081/admins/room type/Ac-Type/</vt:lpstr>
      <vt:lpstr>Display the record of Visitor based on Name By Using GET Method URL:http://localhost:8081/visitors/name/Akshaya/</vt:lpstr>
      <vt:lpstr>Display the record of Visitor based on EmailId By Using GET Method URL:http://localhost:8081/visitors/emailid/swetha@gmail.com/</vt:lpstr>
      <vt:lpstr>Display the record of Visitor based on Address By Using GET Method URL:http://localhost:8081/visitors/address/Chennai/</vt:lpstr>
      <vt:lpstr>Display the record of Visitor based on Destination By Using GET Method URL:http://localhost:8081/visitors/destination/Kerala/</vt:lpstr>
      <vt:lpstr>If Admin wants to change the Password By Using PUT Method URL:http://localhost:8081/admins/1001/</vt:lpstr>
      <vt:lpstr>If Visitor wants to change the Address and Destination By Using PUT Method URL:http://localhost:8081/visitors/2/</vt:lpstr>
      <vt:lpstr>Deleting the Visitor Record Based on Id By Using DELETE Method URL:http://localhost:8081/visitors/2/</vt:lpstr>
      <vt:lpstr>Database Table Design </vt:lpstr>
      <vt:lpstr>Conclusion</vt:lpstr>
      <vt:lpstr>Slide 34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TOURISM MANAGEMENT SYSTEM</dc:title>
  <dc:creator>Pavithra G</dc:creator>
  <cp:lastModifiedBy>Dell</cp:lastModifiedBy>
  <cp:revision>128</cp:revision>
  <dcterms:created xsi:type="dcterms:W3CDTF">2022-05-31T08:04:39Z</dcterms:created>
  <dcterms:modified xsi:type="dcterms:W3CDTF">2022-06-08T08:05:37Z</dcterms:modified>
</cp:coreProperties>
</file>